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1.xml" ContentType="application/vnd.openxmlformats-officedocument.presentationml.tags+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bookmarkIdSeed="3">
  <p:sldMasterIdLst>
    <p:sldMasterId id="2147483660" r:id="rId4"/>
    <p:sldMasterId id="2147483984" r:id="rId5"/>
  </p:sldMasterIdLst>
  <p:notesMasterIdLst>
    <p:notesMasterId r:id="rId38"/>
  </p:notesMasterIdLst>
  <p:handoutMasterIdLst>
    <p:handoutMasterId r:id="rId39"/>
  </p:handoutMasterIdLst>
  <p:sldIdLst>
    <p:sldId id="486" r:id="rId6"/>
    <p:sldId id="487" r:id="rId7"/>
    <p:sldId id="695" r:id="rId8"/>
    <p:sldId id="291" r:id="rId9"/>
    <p:sldId id="504" r:id="rId10"/>
    <p:sldId id="694" r:id="rId11"/>
    <p:sldId id="1068" r:id="rId12"/>
    <p:sldId id="1086" r:id="rId13"/>
    <p:sldId id="1058" r:id="rId14"/>
    <p:sldId id="650" r:id="rId15"/>
    <p:sldId id="697" r:id="rId16"/>
    <p:sldId id="1069" r:id="rId17"/>
    <p:sldId id="1072" r:id="rId18"/>
    <p:sldId id="1073" r:id="rId19"/>
    <p:sldId id="257" r:id="rId20"/>
    <p:sldId id="333" r:id="rId21"/>
    <p:sldId id="1075" r:id="rId22"/>
    <p:sldId id="1053" r:id="rId23"/>
    <p:sldId id="1067" r:id="rId24"/>
    <p:sldId id="1079" r:id="rId25"/>
    <p:sldId id="1076" r:id="rId26"/>
    <p:sldId id="272" r:id="rId27"/>
    <p:sldId id="1077" r:id="rId28"/>
    <p:sldId id="1078" r:id="rId29"/>
    <p:sldId id="1082" r:id="rId30"/>
    <p:sldId id="1080" r:id="rId31"/>
    <p:sldId id="508" r:id="rId32"/>
    <p:sldId id="1066" r:id="rId33"/>
    <p:sldId id="1083" r:id="rId34"/>
    <p:sldId id="698" r:id="rId35"/>
    <p:sldId id="1084" r:id="rId36"/>
    <p:sldId id="1085" r:id="rId37"/>
  </p:sldIdLst>
  <p:sldSz cx="12192000" cy="6858000"/>
  <p:notesSz cx="6735763" cy="9866313"/>
  <p:defaultTextStyle>
    <a:defPPr>
      <a:defRPr lang="en-US"/>
    </a:defPPr>
    <a:lvl1pPr algn="l" rtl="0" fontAlgn="base">
      <a:spcBef>
        <a:spcPct val="0"/>
      </a:spcBef>
      <a:spcAft>
        <a:spcPct val="0"/>
      </a:spcAft>
      <a:defRPr sz="2400" kern="1200">
        <a:solidFill>
          <a:schemeClr val="tx1"/>
        </a:solidFill>
        <a:latin typeface="KingsBureauGrot FiveOne"/>
        <a:ea typeface="+mn-ea"/>
        <a:cs typeface="+mn-cs"/>
      </a:defRPr>
    </a:lvl1pPr>
    <a:lvl2pPr marL="457200" algn="l" rtl="0" fontAlgn="base">
      <a:spcBef>
        <a:spcPct val="0"/>
      </a:spcBef>
      <a:spcAft>
        <a:spcPct val="0"/>
      </a:spcAft>
      <a:defRPr sz="2400" kern="1200">
        <a:solidFill>
          <a:schemeClr val="tx1"/>
        </a:solidFill>
        <a:latin typeface="KingsBureauGrot FiveOne"/>
        <a:ea typeface="+mn-ea"/>
        <a:cs typeface="+mn-cs"/>
      </a:defRPr>
    </a:lvl2pPr>
    <a:lvl3pPr marL="914400" algn="l" rtl="0" fontAlgn="base">
      <a:spcBef>
        <a:spcPct val="0"/>
      </a:spcBef>
      <a:spcAft>
        <a:spcPct val="0"/>
      </a:spcAft>
      <a:defRPr sz="2400" kern="1200">
        <a:solidFill>
          <a:schemeClr val="tx1"/>
        </a:solidFill>
        <a:latin typeface="KingsBureauGrot FiveOne"/>
        <a:ea typeface="+mn-ea"/>
        <a:cs typeface="+mn-cs"/>
      </a:defRPr>
    </a:lvl3pPr>
    <a:lvl4pPr marL="1371600" algn="l" rtl="0" fontAlgn="base">
      <a:spcBef>
        <a:spcPct val="0"/>
      </a:spcBef>
      <a:spcAft>
        <a:spcPct val="0"/>
      </a:spcAft>
      <a:defRPr sz="2400" kern="1200">
        <a:solidFill>
          <a:schemeClr val="tx1"/>
        </a:solidFill>
        <a:latin typeface="KingsBureauGrot FiveOne"/>
        <a:ea typeface="+mn-ea"/>
        <a:cs typeface="+mn-cs"/>
      </a:defRPr>
    </a:lvl4pPr>
    <a:lvl5pPr marL="1828800" algn="l" rtl="0" fontAlgn="base">
      <a:spcBef>
        <a:spcPct val="0"/>
      </a:spcBef>
      <a:spcAft>
        <a:spcPct val="0"/>
      </a:spcAft>
      <a:defRPr sz="2400" kern="1200">
        <a:solidFill>
          <a:schemeClr val="tx1"/>
        </a:solidFill>
        <a:latin typeface="KingsBureauGrot FiveOne"/>
        <a:ea typeface="+mn-ea"/>
        <a:cs typeface="+mn-cs"/>
      </a:defRPr>
    </a:lvl5pPr>
    <a:lvl6pPr marL="2286000" algn="l" defTabSz="914400" rtl="0" eaLnBrk="1" latinLnBrk="0" hangingPunct="1">
      <a:defRPr sz="2400" kern="1200">
        <a:solidFill>
          <a:schemeClr val="tx1"/>
        </a:solidFill>
        <a:latin typeface="KingsBureauGrot FiveOne"/>
        <a:ea typeface="+mn-ea"/>
        <a:cs typeface="+mn-cs"/>
      </a:defRPr>
    </a:lvl6pPr>
    <a:lvl7pPr marL="2743200" algn="l" defTabSz="914400" rtl="0" eaLnBrk="1" latinLnBrk="0" hangingPunct="1">
      <a:defRPr sz="2400" kern="1200">
        <a:solidFill>
          <a:schemeClr val="tx1"/>
        </a:solidFill>
        <a:latin typeface="KingsBureauGrot FiveOne"/>
        <a:ea typeface="+mn-ea"/>
        <a:cs typeface="+mn-cs"/>
      </a:defRPr>
    </a:lvl7pPr>
    <a:lvl8pPr marL="3200400" algn="l" defTabSz="914400" rtl="0" eaLnBrk="1" latinLnBrk="0" hangingPunct="1">
      <a:defRPr sz="2400" kern="1200">
        <a:solidFill>
          <a:schemeClr val="tx1"/>
        </a:solidFill>
        <a:latin typeface="KingsBureauGrot FiveOne"/>
        <a:ea typeface="+mn-ea"/>
        <a:cs typeface="+mn-cs"/>
      </a:defRPr>
    </a:lvl8pPr>
    <a:lvl9pPr marL="3657600" algn="l" defTabSz="914400" rtl="0" eaLnBrk="1" latinLnBrk="0" hangingPunct="1">
      <a:defRPr sz="2400" kern="1200">
        <a:solidFill>
          <a:schemeClr val="tx1"/>
        </a:solidFill>
        <a:latin typeface="KingsBureauGrot FiveOne"/>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6784" userDrawn="1">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F51441-DD79-8D1F-FAC6-4C80D3B2FADC}" name="Julia Brown" initials="JB" userId="S::medjmb@leeds.ac.uk::006a8ec3-d68a-4ae7-b23f-d19e219205b0" providerId="AD"/>
  <p188:author id="{E71130D9-EC85-CFE2-42B2-D2B794B5A995}" name="Sarah Brown [CTRU-SIDD]" initials="SB[S" userId="S::medsbro@leeds.ac.uk::66341723-cbec-40e5-ad48-e5ededbf6792" providerId="AD"/>
  <p188:author id="{870028F9-FE12-87AD-1A72-5E1FF65218B1}" name="Adejoke Oluyase" initials="AO" userId="S::k1643757@kcl.ac.uk::898785eb-2feb-4f21-b753-3e33265c75a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lley, Caroline" initials="JC [2]" lastIdx="2" clrIdx="0">
    <p:extLst>
      <p:ext uri="{19B8F6BF-5375-455C-9EA6-DF929625EA0E}">
        <p15:presenceInfo xmlns:p15="http://schemas.microsoft.com/office/powerpoint/2012/main" userId="Jolley, Carolin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99"/>
    <a:srgbClr val="FF0000"/>
    <a:srgbClr val="CC0000"/>
    <a:srgbClr val="F8F8F8"/>
    <a:srgbClr val="EAEAEA"/>
    <a:srgbClr val="0069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Styl jasny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Bez stylu, siatka tabeli">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4" autoAdjust="0"/>
    <p:restoredTop sz="94718" autoAdjust="0"/>
  </p:normalViewPr>
  <p:slideViewPr>
    <p:cSldViewPr>
      <p:cViewPr varScale="1">
        <p:scale>
          <a:sx n="119" d="100"/>
          <a:sy n="119" d="100"/>
        </p:scale>
        <p:origin x="872" y="176"/>
      </p:cViewPr>
      <p:guideLst>
        <p:guide orient="horz" pos="731"/>
        <p:guide pos="6784"/>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6052"/>
    </p:cViewPr>
  </p:sorterViewPr>
  <p:notesViewPr>
    <p:cSldViewPr>
      <p:cViewPr varScale="1">
        <p:scale>
          <a:sx n="76" d="100"/>
          <a:sy n="76" d="100"/>
        </p:scale>
        <p:origin x="-2226" y="-108"/>
      </p:cViewPr>
      <p:guideLst>
        <p:guide orient="horz" pos="3108"/>
        <p:guide pos="2122"/>
      </p:guideLst>
    </p:cSldViewPr>
  </p:notesViewPr>
  <p:gridSpacing cx="36004" cy="36004"/>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commentAuthors" Target="commentAuthors.xml"/><Relationship Id="rId45"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0002992864738392E-2"/>
          <c:y val="7.8276883092889812E-2"/>
          <c:w val="0.88795821616986437"/>
          <c:h val="0.68392059465366772"/>
        </c:manualLayout>
      </c:layout>
      <c:barChart>
        <c:barDir val="col"/>
        <c:grouping val="clustered"/>
        <c:varyColors val="0"/>
        <c:ser>
          <c:idx val="0"/>
          <c:order val="0"/>
          <c:tx>
            <c:strRef>
              <c:f>Sheet1!$B$1</c:f>
              <c:strCache>
                <c:ptCount val="1"/>
                <c:pt idx="0">
                  <c:v>Palliative</c:v>
                </c:pt>
              </c:strCache>
            </c:strRef>
          </c:tx>
          <c:spPr>
            <a:solidFill>
              <a:schemeClr val="accent1"/>
            </a:solidFill>
            <a:ln>
              <a:noFill/>
            </a:ln>
            <a:effectLst/>
          </c:spPr>
          <c:invertIfNegative val="0"/>
          <c:cat>
            <c:strRef>
              <c:f>Sheet1!$A$2:$A$33</c:f>
              <c:strCache>
                <c:ptCount val="32"/>
                <c:pt idx="0">
                  <c:v>Austria</c:v>
                </c:pt>
                <c:pt idx="1">
                  <c:v>Belgium</c:v>
                </c:pt>
                <c:pt idx="2">
                  <c:v>Bulgaria</c:v>
                </c:pt>
                <c:pt idx="3">
                  <c:v>Croatia</c:v>
                </c:pt>
                <c:pt idx="4">
                  <c:v>Czech Rep.</c:v>
                </c:pt>
                <c:pt idx="5">
                  <c:v>Denmark</c:v>
                </c:pt>
                <c:pt idx="6">
                  <c:v>Estonia</c:v>
                </c:pt>
                <c:pt idx="7">
                  <c:v>Finland</c:v>
                </c:pt>
                <c:pt idx="8">
                  <c:v>France</c:v>
                </c:pt>
                <c:pt idx="9">
                  <c:v>Germany</c:v>
                </c:pt>
                <c:pt idx="10">
                  <c:v>Greece</c:v>
                </c:pt>
                <c:pt idx="11">
                  <c:v>Hungary</c:v>
                </c:pt>
                <c:pt idx="12">
                  <c:v>Iceland</c:v>
                </c:pt>
                <c:pt idx="13">
                  <c:v>Ireland</c:v>
                </c:pt>
                <c:pt idx="14">
                  <c:v>Italy</c:v>
                </c:pt>
                <c:pt idx="15">
                  <c:v>Lithuania</c:v>
                </c:pt>
                <c:pt idx="16">
                  <c:v>Moldova</c:v>
                </c:pt>
                <c:pt idx="17">
                  <c:v>Netherlands</c:v>
                </c:pt>
                <c:pt idx="18">
                  <c:v>North Macedonia</c:v>
                </c:pt>
                <c:pt idx="19">
                  <c:v>Norway</c:v>
                </c:pt>
                <c:pt idx="20">
                  <c:v>Poland</c:v>
                </c:pt>
                <c:pt idx="21">
                  <c:v>Portugal</c:v>
                </c:pt>
                <c:pt idx="22">
                  <c:v>Romania</c:v>
                </c:pt>
                <c:pt idx="23">
                  <c:v>Russia</c:v>
                </c:pt>
                <c:pt idx="24">
                  <c:v>Serbia</c:v>
                </c:pt>
                <c:pt idx="25">
                  <c:v>Slovakia</c:v>
                </c:pt>
                <c:pt idx="26">
                  <c:v>Spain</c:v>
                </c:pt>
                <c:pt idx="27">
                  <c:v>Swededn</c:v>
                </c:pt>
                <c:pt idx="28">
                  <c:v>Switzerland</c:v>
                </c:pt>
                <c:pt idx="29">
                  <c:v>Turkey</c:v>
                </c:pt>
                <c:pt idx="30">
                  <c:v>UK</c:v>
                </c:pt>
                <c:pt idx="31">
                  <c:v>Other</c:v>
                </c:pt>
              </c:strCache>
            </c:strRef>
          </c:cat>
          <c:val>
            <c:numRef>
              <c:f>Sheet1!$B$2:$B$33</c:f>
              <c:numCache>
                <c:formatCode>General</c:formatCode>
                <c:ptCount val="32"/>
                <c:pt idx="0">
                  <c:v>1</c:v>
                </c:pt>
                <c:pt idx="1">
                  <c:v>0</c:v>
                </c:pt>
                <c:pt idx="2">
                  <c:v>1</c:v>
                </c:pt>
                <c:pt idx="3">
                  <c:v>0</c:v>
                </c:pt>
                <c:pt idx="4">
                  <c:v>0</c:v>
                </c:pt>
                <c:pt idx="5">
                  <c:v>0</c:v>
                </c:pt>
                <c:pt idx="6">
                  <c:v>0</c:v>
                </c:pt>
                <c:pt idx="7">
                  <c:v>0</c:v>
                </c:pt>
                <c:pt idx="8">
                  <c:v>2</c:v>
                </c:pt>
                <c:pt idx="9">
                  <c:v>14.7</c:v>
                </c:pt>
                <c:pt idx="10">
                  <c:v>0</c:v>
                </c:pt>
                <c:pt idx="11">
                  <c:v>1</c:v>
                </c:pt>
                <c:pt idx="12">
                  <c:v>0</c:v>
                </c:pt>
                <c:pt idx="13">
                  <c:v>9.8000000000000007</c:v>
                </c:pt>
                <c:pt idx="14">
                  <c:v>18.600000000000001</c:v>
                </c:pt>
                <c:pt idx="15">
                  <c:v>0</c:v>
                </c:pt>
                <c:pt idx="16">
                  <c:v>1</c:v>
                </c:pt>
                <c:pt idx="17">
                  <c:v>2</c:v>
                </c:pt>
                <c:pt idx="18">
                  <c:v>0</c:v>
                </c:pt>
                <c:pt idx="19">
                  <c:v>0</c:v>
                </c:pt>
                <c:pt idx="20">
                  <c:v>1</c:v>
                </c:pt>
                <c:pt idx="21">
                  <c:v>0</c:v>
                </c:pt>
                <c:pt idx="22">
                  <c:v>0</c:v>
                </c:pt>
                <c:pt idx="23">
                  <c:v>0</c:v>
                </c:pt>
                <c:pt idx="24">
                  <c:v>0</c:v>
                </c:pt>
                <c:pt idx="25">
                  <c:v>0</c:v>
                </c:pt>
                <c:pt idx="26">
                  <c:v>0</c:v>
                </c:pt>
                <c:pt idx="27">
                  <c:v>0</c:v>
                </c:pt>
                <c:pt idx="28">
                  <c:v>1</c:v>
                </c:pt>
                <c:pt idx="29">
                  <c:v>0</c:v>
                </c:pt>
                <c:pt idx="30">
                  <c:v>36.299999999999997</c:v>
                </c:pt>
                <c:pt idx="31">
                  <c:v>10.8</c:v>
                </c:pt>
              </c:numCache>
            </c:numRef>
          </c:val>
          <c:extLst>
            <c:ext xmlns:c16="http://schemas.microsoft.com/office/drawing/2014/chart" uri="{C3380CC4-5D6E-409C-BE32-E72D297353CC}">
              <c16:uniqueId val="{00000000-7197-4528-A014-DB99C387880A}"/>
            </c:ext>
          </c:extLst>
        </c:ser>
        <c:ser>
          <c:idx val="1"/>
          <c:order val="1"/>
          <c:tx>
            <c:strRef>
              <c:f>Sheet1!$C$1</c:f>
              <c:strCache>
                <c:ptCount val="1"/>
                <c:pt idx="0">
                  <c:v>Respiratory</c:v>
                </c:pt>
              </c:strCache>
            </c:strRef>
          </c:tx>
          <c:spPr>
            <a:solidFill>
              <a:schemeClr val="accent2"/>
            </a:solidFill>
            <a:ln>
              <a:noFill/>
            </a:ln>
            <a:effectLst/>
          </c:spPr>
          <c:invertIfNegative val="0"/>
          <c:cat>
            <c:strRef>
              <c:f>Sheet1!$A$2:$A$33</c:f>
              <c:strCache>
                <c:ptCount val="32"/>
                <c:pt idx="0">
                  <c:v>Austria</c:v>
                </c:pt>
                <c:pt idx="1">
                  <c:v>Belgium</c:v>
                </c:pt>
                <c:pt idx="2">
                  <c:v>Bulgaria</c:v>
                </c:pt>
                <c:pt idx="3">
                  <c:v>Croatia</c:v>
                </c:pt>
                <c:pt idx="4">
                  <c:v>Czech Rep.</c:v>
                </c:pt>
                <c:pt idx="5">
                  <c:v>Denmark</c:v>
                </c:pt>
                <c:pt idx="6">
                  <c:v>Estonia</c:v>
                </c:pt>
                <c:pt idx="7">
                  <c:v>Finland</c:v>
                </c:pt>
                <c:pt idx="8">
                  <c:v>France</c:v>
                </c:pt>
                <c:pt idx="9">
                  <c:v>Germany</c:v>
                </c:pt>
                <c:pt idx="10">
                  <c:v>Greece</c:v>
                </c:pt>
                <c:pt idx="11">
                  <c:v>Hungary</c:v>
                </c:pt>
                <c:pt idx="12">
                  <c:v>Iceland</c:v>
                </c:pt>
                <c:pt idx="13">
                  <c:v>Ireland</c:v>
                </c:pt>
                <c:pt idx="14">
                  <c:v>Italy</c:v>
                </c:pt>
                <c:pt idx="15">
                  <c:v>Lithuania</c:v>
                </c:pt>
                <c:pt idx="16">
                  <c:v>Moldova</c:v>
                </c:pt>
                <c:pt idx="17">
                  <c:v>Netherlands</c:v>
                </c:pt>
                <c:pt idx="18">
                  <c:v>North Macedonia</c:v>
                </c:pt>
                <c:pt idx="19">
                  <c:v>Norway</c:v>
                </c:pt>
                <c:pt idx="20">
                  <c:v>Poland</c:v>
                </c:pt>
                <c:pt idx="21">
                  <c:v>Portugal</c:v>
                </c:pt>
                <c:pt idx="22">
                  <c:v>Romania</c:v>
                </c:pt>
                <c:pt idx="23">
                  <c:v>Russia</c:v>
                </c:pt>
                <c:pt idx="24">
                  <c:v>Serbia</c:v>
                </c:pt>
                <c:pt idx="25">
                  <c:v>Slovakia</c:v>
                </c:pt>
                <c:pt idx="26">
                  <c:v>Spain</c:v>
                </c:pt>
                <c:pt idx="27">
                  <c:v>Swededn</c:v>
                </c:pt>
                <c:pt idx="28">
                  <c:v>Switzerland</c:v>
                </c:pt>
                <c:pt idx="29">
                  <c:v>Turkey</c:v>
                </c:pt>
                <c:pt idx="30">
                  <c:v>UK</c:v>
                </c:pt>
                <c:pt idx="31">
                  <c:v>Other</c:v>
                </c:pt>
              </c:strCache>
            </c:strRef>
          </c:cat>
          <c:val>
            <c:numRef>
              <c:f>Sheet1!$C$2:$C$33</c:f>
              <c:numCache>
                <c:formatCode>General</c:formatCode>
                <c:ptCount val="32"/>
                <c:pt idx="0">
                  <c:v>0.3</c:v>
                </c:pt>
                <c:pt idx="1">
                  <c:v>0.3</c:v>
                </c:pt>
                <c:pt idx="2">
                  <c:v>0.6</c:v>
                </c:pt>
                <c:pt idx="3">
                  <c:v>0.6</c:v>
                </c:pt>
                <c:pt idx="4">
                  <c:v>1.1000000000000001</c:v>
                </c:pt>
                <c:pt idx="5">
                  <c:v>6.9</c:v>
                </c:pt>
                <c:pt idx="6">
                  <c:v>0.3</c:v>
                </c:pt>
                <c:pt idx="7">
                  <c:v>0.3</c:v>
                </c:pt>
                <c:pt idx="8">
                  <c:v>7.8</c:v>
                </c:pt>
                <c:pt idx="9">
                  <c:v>2.2999999999999998</c:v>
                </c:pt>
                <c:pt idx="10">
                  <c:v>1.4</c:v>
                </c:pt>
                <c:pt idx="11">
                  <c:v>2</c:v>
                </c:pt>
                <c:pt idx="12">
                  <c:v>0.6</c:v>
                </c:pt>
                <c:pt idx="13">
                  <c:v>0.9</c:v>
                </c:pt>
                <c:pt idx="14">
                  <c:v>2.9</c:v>
                </c:pt>
                <c:pt idx="15">
                  <c:v>0.6</c:v>
                </c:pt>
                <c:pt idx="16">
                  <c:v>0.3</c:v>
                </c:pt>
                <c:pt idx="17">
                  <c:v>0.6</c:v>
                </c:pt>
                <c:pt idx="18">
                  <c:v>0.6</c:v>
                </c:pt>
                <c:pt idx="19">
                  <c:v>4.3</c:v>
                </c:pt>
                <c:pt idx="20">
                  <c:v>4</c:v>
                </c:pt>
                <c:pt idx="21">
                  <c:v>1.1000000000000001</c:v>
                </c:pt>
                <c:pt idx="22">
                  <c:v>0.3</c:v>
                </c:pt>
                <c:pt idx="23">
                  <c:v>0.3</c:v>
                </c:pt>
                <c:pt idx="24">
                  <c:v>0.6</c:v>
                </c:pt>
                <c:pt idx="25">
                  <c:v>0.3</c:v>
                </c:pt>
                <c:pt idx="26">
                  <c:v>17</c:v>
                </c:pt>
                <c:pt idx="27">
                  <c:v>0.6</c:v>
                </c:pt>
                <c:pt idx="28">
                  <c:v>3.2</c:v>
                </c:pt>
                <c:pt idx="29">
                  <c:v>6</c:v>
                </c:pt>
                <c:pt idx="30">
                  <c:v>18.399999999999999</c:v>
                </c:pt>
                <c:pt idx="31">
                  <c:v>13.8</c:v>
                </c:pt>
              </c:numCache>
            </c:numRef>
          </c:val>
          <c:extLst>
            <c:ext xmlns:c16="http://schemas.microsoft.com/office/drawing/2014/chart" uri="{C3380CC4-5D6E-409C-BE32-E72D297353CC}">
              <c16:uniqueId val="{00000001-7197-4528-A014-DB99C387880A}"/>
            </c:ext>
          </c:extLst>
        </c:ser>
        <c:dLbls>
          <c:showLegendKey val="0"/>
          <c:showVal val="0"/>
          <c:showCatName val="0"/>
          <c:showSerName val="0"/>
          <c:showPercent val="0"/>
          <c:showBubbleSize val="0"/>
        </c:dLbls>
        <c:gapWidth val="50"/>
        <c:axId val="603791784"/>
        <c:axId val="603792440"/>
      </c:barChart>
      <c:catAx>
        <c:axId val="6037917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03792440"/>
        <c:crosses val="autoZero"/>
        <c:auto val="1"/>
        <c:lblAlgn val="ctr"/>
        <c:lblOffset val="100"/>
        <c:noMultiLvlLbl val="0"/>
      </c:catAx>
      <c:valAx>
        <c:axId val="603792440"/>
        <c:scaling>
          <c:orientation val="minMax"/>
          <c:max val="36"/>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100" b="0" i="0" u="none" strike="noStrike" kern="1200" baseline="0">
                    <a:solidFill>
                      <a:schemeClr val="tx1"/>
                    </a:solidFill>
                    <a:latin typeface="+mn-lt"/>
                    <a:ea typeface="+mn-ea"/>
                    <a:cs typeface="+mn-cs"/>
                  </a:defRPr>
                </a:pPr>
                <a:r>
                  <a:rPr lang="pl-PL" sz="1100" b="0" dirty="0" err="1">
                    <a:solidFill>
                      <a:schemeClr val="tx1"/>
                    </a:solidFill>
                  </a:rPr>
                  <a:t>Percentage</a:t>
                </a:r>
                <a:r>
                  <a:rPr lang="pl-PL" sz="1100" b="0" dirty="0">
                    <a:solidFill>
                      <a:schemeClr val="tx1"/>
                    </a:solidFill>
                  </a:rPr>
                  <a:t> of </a:t>
                </a:r>
                <a:r>
                  <a:rPr lang="pl-PL" sz="1100" b="0" dirty="0" err="1">
                    <a:solidFill>
                      <a:schemeClr val="tx1"/>
                    </a:solidFill>
                  </a:rPr>
                  <a:t>participants</a:t>
                </a:r>
                <a:endParaRPr lang="pl-PL" sz="1100" b="0" dirty="0">
                  <a:solidFill>
                    <a:schemeClr val="tx1"/>
                  </a:solidFill>
                </a:endParaRPr>
              </a:p>
            </c:rich>
          </c:tx>
          <c:layout>
            <c:manualLayout>
              <c:xMode val="edge"/>
              <c:yMode val="edge"/>
              <c:x val="3.4550527562071248E-3"/>
              <c:y val="0.22968797473655209"/>
            </c:manualLayout>
          </c:layout>
          <c:overlay val="0"/>
          <c:spPr>
            <a:noFill/>
            <a:ln>
              <a:noFill/>
            </a:ln>
            <a:effectLst/>
          </c:spPr>
          <c:txPr>
            <a:bodyPr rot="-54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crossAx val="603791784"/>
        <c:crosses val="autoZero"/>
        <c:crossBetween val="between"/>
        <c:majorUnit val="5"/>
      </c:valAx>
      <c:spPr>
        <a:noFill/>
        <a:ln>
          <a:noFill/>
        </a:ln>
        <a:effectLst/>
      </c:spPr>
    </c:plotArea>
    <c:legend>
      <c:legendPos val="b"/>
      <c:layout>
        <c:manualLayout>
          <c:xMode val="edge"/>
          <c:yMode val="edge"/>
          <c:x val="4.6258803583243378E-2"/>
          <c:y val="5.4555158032061034E-3"/>
          <c:w val="0.24065721088553818"/>
          <c:h val="4.993655405478379E-2"/>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0.55102</cdr:x>
      <cdr:y>0.94717</cdr:y>
    </cdr:from>
    <cdr:to>
      <cdr:x>0.78776</cdr:x>
      <cdr:y>1</cdr:y>
    </cdr:to>
    <cdr:sp macro="" textlink="">
      <cdr:nvSpPr>
        <cdr:cNvPr id="2" name="TextBox 7">
          <a:extLst xmlns:a="http://schemas.openxmlformats.org/drawingml/2006/main">
            <a:ext uri="{FF2B5EF4-FFF2-40B4-BE49-F238E27FC236}">
              <a16:creationId xmlns:a16="http://schemas.microsoft.com/office/drawing/2014/main" id="{4557BD63-7D58-4A0F-9BB5-BF0A83A3E977}"/>
            </a:ext>
          </a:extLst>
        </cdr:cNvPr>
        <cdr:cNvSpPr txBox="1"/>
      </cdr:nvSpPr>
      <cdr:spPr>
        <a:xfrm xmlns:a="http://schemas.openxmlformats.org/drawingml/2006/main">
          <a:off x="4860540" y="6070158"/>
          <a:ext cx="2088232" cy="338554"/>
        </a:xfrm>
        <a:prstGeom xmlns:a="http://schemas.openxmlformats.org/drawingml/2006/main" prst="rect">
          <a:avLst/>
        </a:prstGeom>
        <a:solidFill xmlns:a="http://schemas.openxmlformats.org/drawingml/2006/main">
          <a:schemeClr val="tx2">
            <a:lumMod val="75000"/>
          </a:schemeClr>
        </a:solidFill>
      </cdr:spPr>
      <cdr:txBody>
        <a:bodyPr xmlns:a="http://schemas.openxmlformats.org/drawingml/2006/main" wrap="square" rtlCol="0">
          <a:spAutoFit/>
        </a:bodyPr>
        <a:lstStyle xmlns:a="http://schemas.openxmlformats.org/drawingml/2006/main">
          <a:defPPr>
            <a:defRPr lang="en-US"/>
          </a:defPPr>
          <a:lvl1pPr algn="l" rtl="0" fontAlgn="base">
            <a:spcBef>
              <a:spcPct val="0"/>
            </a:spcBef>
            <a:spcAft>
              <a:spcPct val="0"/>
            </a:spcAft>
            <a:defRPr sz="2400" kern="1200">
              <a:solidFill>
                <a:schemeClr val="tx1"/>
              </a:solidFill>
              <a:latin typeface="KingsBureauGrot FiveOne"/>
              <a:ea typeface="+mn-ea"/>
              <a:cs typeface="+mn-cs"/>
            </a:defRPr>
          </a:lvl1pPr>
          <a:lvl2pPr marL="457200" algn="l" rtl="0" fontAlgn="base">
            <a:spcBef>
              <a:spcPct val="0"/>
            </a:spcBef>
            <a:spcAft>
              <a:spcPct val="0"/>
            </a:spcAft>
            <a:defRPr sz="2400" kern="1200">
              <a:solidFill>
                <a:schemeClr val="tx1"/>
              </a:solidFill>
              <a:latin typeface="KingsBureauGrot FiveOne"/>
              <a:ea typeface="+mn-ea"/>
              <a:cs typeface="+mn-cs"/>
            </a:defRPr>
          </a:lvl2pPr>
          <a:lvl3pPr marL="914400" algn="l" rtl="0" fontAlgn="base">
            <a:spcBef>
              <a:spcPct val="0"/>
            </a:spcBef>
            <a:spcAft>
              <a:spcPct val="0"/>
            </a:spcAft>
            <a:defRPr sz="2400" kern="1200">
              <a:solidFill>
                <a:schemeClr val="tx1"/>
              </a:solidFill>
              <a:latin typeface="KingsBureauGrot FiveOne"/>
              <a:ea typeface="+mn-ea"/>
              <a:cs typeface="+mn-cs"/>
            </a:defRPr>
          </a:lvl3pPr>
          <a:lvl4pPr marL="1371600" algn="l" rtl="0" fontAlgn="base">
            <a:spcBef>
              <a:spcPct val="0"/>
            </a:spcBef>
            <a:spcAft>
              <a:spcPct val="0"/>
            </a:spcAft>
            <a:defRPr sz="2400" kern="1200">
              <a:solidFill>
                <a:schemeClr val="tx1"/>
              </a:solidFill>
              <a:latin typeface="KingsBureauGrot FiveOne"/>
              <a:ea typeface="+mn-ea"/>
              <a:cs typeface="+mn-cs"/>
            </a:defRPr>
          </a:lvl4pPr>
          <a:lvl5pPr marL="1828800" algn="l" rtl="0" fontAlgn="base">
            <a:spcBef>
              <a:spcPct val="0"/>
            </a:spcBef>
            <a:spcAft>
              <a:spcPct val="0"/>
            </a:spcAft>
            <a:defRPr sz="2400" kern="1200">
              <a:solidFill>
                <a:schemeClr val="tx1"/>
              </a:solidFill>
              <a:latin typeface="KingsBureauGrot FiveOne"/>
              <a:ea typeface="+mn-ea"/>
              <a:cs typeface="+mn-cs"/>
            </a:defRPr>
          </a:lvl5pPr>
          <a:lvl6pPr marL="2286000" algn="l" defTabSz="914400" rtl="0" eaLnBrk="1" latinLnBrk="0" hangingPunct="1">
            <a:defRPr sz="2400" kern="1200">
              <a:solidFill>
                <a:schemeClr val="tx1"/>
              </a:solidFill>
              <a:latin typeface="KingsBureauGrot FiveOne"/>
              <a:ea typeface="+mn-ea"/>
              <a:cs typeface="+mn-cs"/>
            </a:defRPr>
          </a:lvl6pPr>
          <a:lvl7pPr marL="2743200" algn="l" defTabSz="914400" rtl="0" eaLnBrk="1" latinLnBrk="0" hangingPunct="1">
            <a:defRPr sz="2400" kern="1200">
              <a:solidFill>
                <a:schemeClr val="tx1"/>
              </a:solidFill>
              <a:latin typeface="KingsBureauGrot FiveOne"/>
              <a:ea typeface="+mn-ea"/>
              <a:cs typeface="+mn-cs"/>
            </a:defRPr>
          </a:lvl7pPr>
          <a:lvl8pPr marL="3200400" algn="l" defTabSz="914400" rtl="0" eaLnBrk="1" latinLnBrk="0" hangingPunct="1">
            <a:defRPr sz="2400" kern="1200">
              <a:solidFill>
                <a:schemeClr val="tx1"/>
              </a:solidFill>
              <a:latin typeface="KingsBureauGrot FiveOne"/>
              <a:ea typeface="+mn-ea"/>
              <a:cs typeface="+mn-cs"/>
            </a:defRPr>
          </a:lvl8pPr>
          <a:lvl9pPr marL="3657600" algn="l" defTabSz="914400" rtl="0" eaLnBrk="1" latinLnBrk="0" hangingPunct="1">
            <a:defRPr sz="2400" kern="1200">
              <a:solidFill>
                <a:schemeClr val="tx1"/>
              </a:solidFill>
              <a:latin typeface="KingsBureauGrot FiveOne"/>
              <a:ea typeface="+mn-ea"/>
              <a:cs typeface="+mn-cs"/>
            </a:defRPr>
          </a:lvl9pPr>
        </a:lstStyle>
        <a:p xmlns:a="http://schemas.openxmlformats.org/drawingml/2006/main">
          <a:r>
            <a:rPr lang="en-GB" sz="1600" dirty="0">
              <a:solidFill>
                <a:schemeClr val="bg1"/>
              </a:solidFill>
              <a:highlight>
                <a:srgbClr val="0000CC"/>
              </a:highlight>
            </a:rPr>
            <a:t>www.betterbreathe.eu</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7" name="Rectangle 3"/>
          <p:cNvSpPr>
            <a:spLocks noGrp="1" noChangeArrowheads="1"/>
          </p:cNvSpPr>
          <p:nvPr>
            <p:ph type="dt" sz="quarter"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6388" name="Rectangle 4"/>
          <p:cNvSpPr>
            <a:spLocks noGrp="1" noChangeArrowheads="1"/>
          </p:cNvSpPr>
          <p:nvPr>
            <p:ph type="ftr" sz="quarter" idx="2"/>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9" name="Rectangle 5"/>
          <p:cNvSpPr>
            <a:spLocks noGrp="1" noChangeArrowheads="1"/>
          </p:cNvSpPr>
          <p:nvPr>
            <p:ph type="sldNum" sz="quarter" idx="3"/>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54793A40-3C20-43E0-A5DB-AC8740EA30C0}" type="slidenum">
              <a:rPr lang="en-US"/>
              <a:pPr>
                <a:defRPr/>
              </a:pPr>
              <a:t>‹#›</a:t>
            </a:fld>
            <a:endParaRPr lang="en-US" dirty="0"/>
          </a:p>
        </p:txBody>
      </p:sp>
    </p:spTree>
    <p:extLst>
      <p:ext uri="{BB962C8B-B14F-4D97-AF65-F5344CB8AC3E}">
        <p14:creationId xmlns:p14="http://schemas.microsoft.com/office/powerpoint/2010/main" val="1096162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5" name="Rectangle 3"/>
          <p:cNvSpPr>
            <a:spLocks noGrp="1" noChangeArrowheads="1"/>
          </p:cNvSpPr>
          <p:nvPr>
            <p:ph type="dt"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898525" y="4686300"/>
            <a:ext cx="4938713" cy="4440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8" name="Rectangle 6"/>
          <p:cNvSpPr>
            <a:spLocks noGrp="1" noChangeArrowheads="1"/>
          </p:cNvSpPr>
          <p:nvPr>
            <p:ph type="ftr" sz="quarter" idx="4"/>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9" name="Rectangle 7"/>
          <p:cNvSpPr>
            <a:spLocks noGrp="1" noChangeArrowheads="1"/>
          </p:cNvSpPr>
          <p:nvPr>
            <p:ph type="sldNum" sz="quarter" idx="5"/>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9331F2F7-7C67-4BF4-AFB5-E383715A8556}" type="slidenum">
              <a:rPr lang="en-US"/>
              <a:pPr>
                <a:defRPr/>
              </a:pPr>
              <a:t>‹#›</a:t>
            </a:fld>
            <a:endParaRPr lang="en-US" dirty="0"/>
          </a:p>
        </p:txBody>
      </p:sp>
    </p:spTree>
    <p:extLst>
      <p:ext uri="{BB962C8B-B14F-4D97-AF65-F5344CB8AC3E}">
        <p14:creationId xmlns:p14="http://schemas.microsoft.com/office/powerpoint/2010/main" val="198925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C11B399-EB21-49E0-8D6B-C5FCDC05AFB6}" type="slidenum">
              <a:rPr lang="en-GB" smtClean="0"/>
              <a:t>1</a:t>
            </a:fld>
            <a:endParaRPr lang="en-GB"/>
          </a:p>
        </p:txBody>
      </p:sp>
    </p:spTree>
    <p:extLst>
      <p:ext uri="{BB962C8B-B14F-4D97-AF65-F5344CB8AC3E}">
        <p14:creationId xmlns:p14="http://schemas.microsoft.com/office/powerpoint/2010/main" val="247615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BETTER-B project focuses on breathlessness that persists despite optimal treatment of the underlying disease, usually referred to as chronic or refractory. This type of breathlessness is burdensome, neglected and yet one of the most common symptoms of advanced disease, estimated to affect 15 million people in Europe. Breathlessness can have a devastating impact on patients’ lives, and that of their family, friends and caregivers. Further, chronic breathlessness results in high health, social and informal care costs. New treatments for breathlessness are urgently needed as there is currently no licensed drug for the management of chronic breathlessness. An existing antidepressant, mirtazapine, has the potential to decrease chronic or refractory breathlessness in patients with advanced respiratory disease, in palliative care and at end of life. However, currently there is not robust evidence for mirtazapine’s use for this purpose.  The overall objective of the BETTER-B project is to test whether mirtazapine is an effective and cost-effective medicine for the relief of patient-reported chronic or refractory breathlessness in patients with chronic obstructive pulmonary disease (COPD) or interstitial lung diseases (ILD). This is a patient-centred trial that could result in reduced symptom burden and significant improvements in quality of life for patients and their family and friends. In parallel the project produces and disseminates European wide easily accessible multi-lingual guidance on the management of breathlessness in supportive, palliative and end of life care with wide-reaching impacts.</a:t>
            </a:r>
          </a:p>
        </p:txBody>
      </p:sp>
      <p:sp>
        <p:nvSpPr>
          <p:cNvPr id="4" name="Slide Number Placeholder 3"/>
          <p:cNvSpPr>
            <a:spLocks noGrp="1"/>
          </p:cNvSpPr>
          <p:nvPr>
            <p:ph type="sldNum" sz="quarter" idx="5"/>
          </p:nvPr>
        </p:nvSpPr>
        <p:spPr/>
        <p:txBody>
          <a:bodyPr/>
          <a:lstStyle/>
          <a:p>
            <a:fld id="{AC11B399-EB21-49E0-8D6B-C5FCDC05AFB6}" type="slidenum">
              <a:rPr lang="en-GB" smtClean="0"/>
              <a:t>4</a:t>
            </a:fld>
            <a:endParaRPr lang="en-GB"/>
          </a:p>
        </p:txBody>
      </p:sp>
    </p:spTree>
    <p:extLst>
      <p:ext uri="{BB962C8B-B14F-4D97-AF65-F5344CB8AC3E}">
        <p14:creationId xmlns:p14="http://schemas.microsoft.com/office/powerpoint/2010/main" val="36021969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7CD19784-64B1-4958-9EEF-288FE4C57746}" type="slidenum">
              <a:rPr lang="pl-PL" smtClean="0"/>
              <a:t>17</a:t>
            </a:fld>
            <a:endParaRPr lang="pl-PL"/>
          </a:p>
        </p:txBody>
      </p:sp>
    </p:spTree>
    <p:extLst>
      <p:ext uri="{BB962C8B-B14F-4D97-AF65-F5344CB8AC3E}">
        <p14:creationId xmlns:p14="http://schemas.microsoft.com/office/powerpoint/2010/main" val="2362549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ymbol zastępczy obrazu slajdu 1"/>
          <p:cNvSpPr>
            <a:spLocks noGrp="1" noRot="1" noChangeAspect="1"/>
          </p:cNvSpPr>
          <p:nvPr>
            <p:ph type="sldImg"/>
          </p:nvPr>
        </p:nvSpPr>
        <p:spPr/>
      </p:sp>
      <p:sp>
        <p:nvSpPr>
          <p:cNvPr id="3" name="Symbol zastępczy notatek 2"/>
          <p:cNvSpPr>
            <a:spLocks noGrp="1"/>
          </p:cNvSpPr>
          <p:nvPr>
            <p:ph type="body" idx="1"/>
          </p:nvPr>
        </p:nvSpPr>
        <p:spPr/>
        <p:txBody>
          <a:bodyPr/>
          <a:lstStyle/>
          <a:p>
            <a:endParaRPr lang="pl-PL" dirty="0"/>
          </a:p>
        </p:txBody>
      </p:sp>
      <p:sp>
        <p:nvSpPr>
          <p:cNvPr id="4" name="Symbol zastępczy numeru slajdu 3"/>
          <p:cNvSpPr>
            <a:spLocks noGrp="1"/>
          </p:cNvSpPr>
          <p:nvPr>
            <p:ph type="sldNum" sz="quarter" idx="5"/>
          </p:nvPr>
        </p:nvSpPr>
        <p:spPr/>
        <p:txBody>
          <a:bodyPr/>
          <a:lstStyle/>
          <a:p>
            <a:fld id="{7CD19784-64B1-4958-9EEF-288FE4C57746}" type="slidenum">
              <a:rPr lang="pl-PL" smtClean="0"/>
              <a:t>18</a:t>
            </a:fld>
            <a:endParaRPr lang="pl-PL"/>
          </a:p>
        </p:txBody>
      </p:sp>
    </p:spTree>
    <p:extLst>
      <p:ext uri="{BB962C8B-B14F-4D97-AF65-F5344CB8AC3E}">
        <p14:creationId xmlns:p14="http://schemas.microsoft.com/office/powerpoint/2010/main" val="14913121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PC doctors prioritised drug treatment regardless of diagnosis, but RM doctors prioritised drug treatment for breathlessness in LC, preferring physical activity and rehabilitation in other settings.</a:t>
            </a:r>
          </a:p>
          <a:p>
            <a:endParaRPr lang="en-GB" dirty="0"/>
          </a:p>
          <a:p>
            <a:r>
              <a:rPr lang="en-US" sz="1200" kern="1200" dirty="0">
                <a:solidFill>
                  <a:schemeClr val="tx1"/>
                </a:solidFill>
                <a:effectLst/>
                <a:latin typeface="+mn-lt"/>
                <a:ea typeface="+mn-ea"/>
                <a:cs typeface="+mn-cs"/>
              </a:rPr>
              <a:t>Opioids were more commonly selected “often or always” than benzodiazepines or antidepressants by both RM and PC physicians across for all three disease vignettes.</a:t>
            </a:r>
          </a:p>
          <a:p>
            <a:r>
              <a:rPr lang="en-US" sz="1200" kern="1200" dirty="0">
                <a:solidFill>
                  <a:schemeClr val="tx1"/>
                </a:solidFill>
                <a:effectLst/>
                <a:latin typeface="+mn-lt"/>
                <a:ea typeface="+mn-ea"/>
                <a:cs typeface="+mn-cs"/>
              </a:rPr>
              <a:t>However, opioids were selected “often or always” by a greater proportion of PC than RM physicians. 92% of PC physicians indicated that they would “often or always” use opioids to manage breathlessness in the COPD vignette, compared to 39% of RM physicians (p&lt;0.001). A similar pattern was observed in response to the </a:t>
            </a:r>
            <a:r>
              <a:rPr lang="en-US" sz="1200" kern="1200" dirty="0" err="1">
                <a:solidFill>
                  <a:schemeClr val="tx1"/>
                </a:solidFill>
                <a:effectLst/>
                <a:latin typeface="+mn-lt"/>
                <a:ea typeface="+mn-ea"/>
                <a:cs typeface="+mn-cs"/>
              </a:rPr>
              <a:t>fILD</a:t>
            </a:r>
            <a:r>
              <a:rPr lang="en-US" sz="1200" kern="1200" dirty="0">
                <a:solidFill>
                  <a:schemeClr val="tx1"/>
                </a:solidFill>
                <a:effectLst/>
                <a:latin typeface="+mn-lt"/>
                <a:ea typeface="+mn-ea"/>
                <a:cs typeface="+mn-cs"/>
              </a:rPr>
              <a:t> vignette (PC 83%, RM 36%, p&lt;0.001), and for LC, although the difference here was less marked (PC 95%, RM 76%, p&lt;0.001).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Benzodiazepines were less frequently selected by RM physicians in all vignettes. 33% and 25% of PC respondents would “often or always” recommend benzodiazepines in the COPD and </a:t>
            </a:r>
            <a:r>
              <a:rPr lang="en-US" sz="1200" kern="1200" dirty="0" err="1">
                <a:solidFill>
                  <a:schemeClr val="tx1"/>
                </a:solidFill>
                <a:effectLst/>
                <a:latin typeface="+mn-lt"/>
                <a:ea typeface="+mn-ea"/>
                <a:cs typeface="+mn-cs"/>
              </a:rPr>
              <a:t>fILD</a:t>
            </a:r>
            <a:r>
              <a:rPr lang="en-US" sz="1200" kern="1200" dirty="0">
                <a:solidFill>
                  <a:schemeClr val="tx1"/>
                </a:solidFill>
                <a:effectLst/>
                <a:latin typeface="+mn-lt"/>
                <a:ea typeface="+mn-ea"/>
                <a:cs typeface="+mn-cs"/>
              </a:rPr>
              <a:t> vignettes respectively (compared to RM: 10% and 12%, p&lt;0.001). </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F07089A1-F425-43B7-88B3-C5AA97172AFA}" type="slidenum">
              <a:rPr lang="en-GB" smtClean="0"/>
              <a:t>22</a:t>
            </a:fld>
            <a:endParaRPr lang="en-GB"/>
          </a:p>
        </p:txBody>
      </p:sp>
    </p:spTree>
    <p:extLst>
      <p:ext uri="{BB962C8B-B14F-4D97-AF65-F5344CB8AC3E}">
        <p14:creationId xmlns:p14="http://schemas.microsoft.com/office/powerpoint/2010/main" val="282771721"/>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eaLnBrk="0" hangingPunct="0"/>
            <a:r>
              <a:rPr lang="en-GB" sz="1400">
                <a:solidFill>
                  <a:schemeClr val="bg2"/>
                </a:solidFill>
                <a:latin typeface="Kings Caslon Display"/>
              </a:rPr>
              <a:t>	            		</a:t>
            </a:r>
            <a:endParaRPr lang="en-US" sz="1400">
              <a:solidFill>
                <a:schemeClr val="bg2"/>
              </a:solidFill>
              <a:latin typeface="Kings Caslon Display"/>
            </a:endParaRPr>
          </a:p>
        </p:txBody>
      </p:sp>
      <p:pic>
        <p:nvPicPr>
          <p:cNvPr id="5" name="Picture 59" descr="KCL logo"/>
          <p:cNvPicPr>
            <a:picLocks noChangeAspect="1" noChangeArrowheads="1"/>
          </p:cNvPicPr>
          <p:nvPr/>
        </p:nvPicPr>
        <p:blipFill>
          <a:blip r:embed="rId2" cstate="print"/>
          <a:srcRect/>
          <a:stretch>
            <a:fillRect/>
          </a:stretch>
        </p:blipFill>
        <p:spPr bwMode="auto">
          <a:xfrm>
            <a:off x="9844618" y="544513"/>
            <a:ext cx="2095500" cy="1122362"/>
          </a:xfrm>
          <a:prstGeom prst="rect">
            <a:avLst/>
          </a:prstGeom>
          <a:noFill/>
          <a:ln w="9525">
            <a:noFill/>
            <a:miter lim="800000"/>
            <a:headEnd/>
            <a:tailEnd/>
          </a:ln>
        </p:spPr>
      </p:pic>
      <p:sp>
        <p:nvSpPr>
          <p:cNvPr id="6" name="Rectangle 24"/>
          <p:cNvSpPr>
            <a:spLocks noChangeArrowheads="1"/>
          </p:cNvSpPr>
          <p:nvPr/>
        </p:nvSpPr>
        <p:spPr bwMode="auto">
          <a:xfrm>
            <a:off x="0" y="0"/>
            <a:ext cx="12192000" cy="331788"/>
          </a:xfrm>
          <a:prstGeom prst="rect">
            <a:avLst/>
          </a:prstGeom>
          <a:solidFill>
            <a:srgbClr val="000099"/>
          </a:solidFill>
          <a:ln w="9525">
            <a:noFill/>
            <a:miter lim="800000"/>
            <a:headEnd/>
            <a:tailEnd/>
          </a:ln>
        </p:spPr>
        <p:txBody>
          <a:bodyPr wrap="none" anchor="ctr"/>
          <a:lstStyle/>
          <a:p>
            <a:pPr eaLnBrk="0" hangingPunct="0"/>
            <a:endParaRPr lang="en-GB" sz="2400"/>
          </a:p>
        </p:txBody>
      </p:sp>
      <p:pic>
        <p:nvPicPr>
          <p:cNvPr id="7" name="Picture 20"/>
          <p:cNvPicPr preferRelativeResize="0">
            <a:picLocks noChangeAspect="1" noChangeArrowheads="1"/>
          </p:cNvPicPr>
          <p:nvPr userDrawn="1"/>
        </p:nvPicPr>
        <p:blipFill>
          <a:blip r:embed="rId3" cstate="print"/>
          <a:srcRect b="10309"/>
          <a:stretch>
            <a:fillRect/>
          </a:stretch>
        </p:blipFill>
        <p:spPr bwMode="auto">
          <a:xfrm>
            <a:off x="1" y="1931989"/>
            <a:ext cx="1919817" cy="1698625"/>
          </a:xfrm>
          <a:prstGeom prst="rect">
            <a:avLst/>
          </a:prstGeom>
          <a:noFill/>
          <a:ln w="9525">
            <a:noFill/>
            <a:miter lim="800000"/>
            <a:headEnd/>
            <a:tailEnd/>
          </a:ln>
        </p:spPr>
      </p:pic>
      <p:pic>
        <p:nvPicPr>
          <p:cNvPr id="8" name="Picture 5"/>
          <p:cNvPicPr>
            <a:picLocks noChangeAspect="1" noChangeArrowheads="1"/>
          </p:cNvPicPr>
          <p:nvPr userDrawn="1"/>
        </p:nvPicPr>
        <p:blipFill>
          <a:blip r:embed="rId4" cstate="print"/>
          <a:srcRect/>
          <a:stretch>
            <a:fillRect/>
          </a:stretch>
        </p:blipFill>
        <p:spPr bwMode="auto">
          <a:xfrm>
            <a:off x="2103968" y="544513"/>
            <a:ext cx="2046817" cy="912812"/>
          </a:xfrm>
          <a:prstGeom prst="rect">
            <a:avLst/>
          </a:prstGeom>
          <a:noFill/>
          <a:ln w="9525">
            <a:noFill/>
            <a:miter lim="800000"/>
            <a:headEnd/>
            <a:tailEnd/>
          </a:ln>
        </p:spPr>
      </p:pic>
      <p:grpSp>
        <p:nvGrpSpPr>
          <p:cNvPr id="9" name="Group 2"/>
          <p:cNvGrpSpPr>
            <a:grpSpLocks/>
          </p:cNvGrpSpPr>
          <p:nvPr userDrawn="1"/>
        </p:nvGrpSpPr>
        <p:grpSpPr bwMode="auto">
          <a:xfrm>
            <a:off x="5184018" y="727076"/>
            <a:ext cx="4383316" cy="688975"/>
            <a:chOff x="2039" y="2524"/>
            <a:chExt cx="5178" cy="1087"/>
          </a:xfrm>
        </p:grpSpPr>
        <p:sp>
          <p:nvSpPr>
            <p:cNvPr id="11" name="Text Box 4"/>
            <p:cNvSpPr txBox="1">
              <a:spLocks noChangeArrowheads="1"/>
            </p:cNvSpPr>
            <p:nvPr/>
          </p:nvSpPr>
          <p:spPr bwMode="auto">
            <a:xfrm>
              <a:off x="2039" y="2640"/>
              <a:ext cx="4083" cy="454"/>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KingsBureauGrot FiveOne" pitchFamily="2" charset="0"/>
                </a:defRPr>
              </a:lvl1pPr>
              <a:lvl2pPr marL="742950" indent="-285750" eaLnBrk="0" hangingPunct="0">
                <a:defRPr sz="2400">
                  <a:solidFill>
                    <a:schemeClr val="tx1"/>
                  </a:solidFill>
                  <a:latin typeface="KingsBureauGrot FiveOne" pitchFamily="2" charset="0"/>
                </a:defRPr>
              </a:lvl2pPr>
              <a:lvl3pPr marL="1143000" indent="-228600" eaLnBrk="0" hangingPunct="0">
                <a:defRPr sz="2400">
                  <a:solidFill>
                    <a:schemeClr val="tx1"/>
                  </a:solidFill>
                  <a:latin typeface="KingsBureauGrot FiveOne" pitchFamily="2" charset="0"/>
                </a:defRPr>
              </a:lvl3pPr>
              <a:lvl4pPr marL="1600200" indent="-228600" eaLnBrk="0" hangingPunct="0">
                <a:defRPr sz="2400">
                  <a:solidFill>
                    <a:schemeClr val="tx1"/>
                  </a:solidFill>
                  <a:latin typeface="KingsBureauGrot FiveOne" pitchFamily="2" charset="0"/>
                </a:defRPr>
              </a:lvl4pPr>
              <a:lvl5pPr marL="2057400" indent="-228600" eaLnBrk="0" hangingPunct="0">
                <a:defRPr sz="2400">
                  <a:solidFill>
                    <a:schemeClr val="tx1"/>
                  </a:solidFill>
                  <a:latin typeface="KingsBureauGrot FiveOne" pitchFamily="2" charset="0"/>
                </a:defRPr>
              </a:lvl5pPr>
              <a:lvl6pPr marL="2514600" indent="-228600" eaLnBrk="0" fontAlgn="base" hangingPunct="0">
                <a:spcBef>
                  <a:spcPct val="0"/>
                </a:spcBef>
                <a:spcAft>
                  <a:spcPct val="0"/>
                </a:spcAft>
                <a:defRPr sz="2400">
                  <a:solidFill>
                    <a:schemeClr val="tx1"/>
                  </a:solidFill>
                  <a:latin typeface="KingsBureauGrot FiveOne" pitchFamily="2" charset="0"/>
                </a:defRPr>
              </a:lvl6pPr>
              <a:lvl7pPr marL="2971800" indent="-228600" eaLnBrk="0" fontAlgn="base" hangingPunct="0">
                <a:spcBef>
                  <a:spcPct val="0"/>
                </a:spcBef>
                <a:spcAft>
                  <a:spcPct val="0"/>
                </a:spcAft>
                <a:defRPr sz="2400">
                  <a:solidFill>
                    <a:schemeClr val="tx1"/>
                  </a:solidFill>
                  <a:latin typeface="KingsBureauGrot FiveOne" pitchFamily="2" charset="0"/>
                </a:defRPr>
              </a:lvl7pPr>
              <a:lvl8pPr marL="3429000" indent="-228600" eaLnBrk="0" fontAlgn="base" hangingPunct="0">
                <a:spcBef>
                  <a:spcPct val="0"/>
                </a:spcBef>
                <a:spcAft>
                  <a:spcPct val="0"/>
                </a:spcAft>
                <a:defRPr sz="2400">
                  <a:solidFill>
                    <a:schemeClr val="tx1"/>
                  </a:solidFill>
                  <a:latin typeface="KingsBureauGrot FiveOne" pitchFamily="2" charset="0"/>
                </a:defRPr>
              </a:lvl8pPr>
              <a:lvl9pPr marL="3886200" indent="-228600" eaLnBrk="0" fontAlgn="base" hangingPunct="0">
                <a:spcBef>
                  <a:spcPct val="0"/>
                </a:spcBef>
                <a:spcAft>
                  <a:spcPct val="0"/>
                </a:spcAft>
                <a:defRPr sz="2400">
                  <a:solidFill>
                    <a:schemeClr val="tx1"/>
                  </a:solidFill>
                  <a:latin typeface="KingsBureauGrot FiveOne" pitchFamily="2" charset="0"/>
                </a:defRPr>
              </a:lvl9pPr>
            </a:lstStyle>
            <a:p>
              <a:pPr>
                <a:spcAft>
                  <a:spcPts val="1000"/>
                </a:spcAft>
                <a:defRPr/>
              </a:pPr>
              <a:r>
                <a:rPr lang="en-GB" sz="1400" dirty="0">
                  <a:solidFill>
                    <a:srgbClr val="134A81"/>
                  </a:solidFill>
                  <a:latin typeface="Calibri" pitchFamily="34" charset="0"/>
                </a:rPr>
                <a:t>WHO Collaborating Centre for Palliative Care and Rehabilitation</a:t>
              </a:r>
              <a:endParaRPr lang="en-US" sz="4400" dirty="0"/>
            </a:p>
          </p:txBody>
        </p:sp>
        <p:pic>
          <p:nvPicPr>
            <p:cNvPr id="10" name="Picture 3" descr="WENWHO_L"/>
            <p:cNvPicPr>
              <a:picLocks noChangeAspect="1" noChangeArrowheads="1"/>
            </p:cNvPicPr>
            <p:nvPr/>
          </p:nvPicPr>
          <p:blipFill>
            <a:blip r:embed="rId5" cstate="print"/>
            <a:srcRect b="9943"/>
            <a:stretch>
              <a:fillRect/>
            </a:stretch>
          </p:blipFill>
          <p:spPr bwMode="auto">
            <a:xfrm>
              <a:off x="6021" y="2524"/>
              <a:ext cx="1196" cy="1087"/>
            </a:xfrm>
            <a:prstGeom prst="rect">
              <a:avLst/>
            </a:prstGeom>
            <a:noFill/>
            <a:ln w="9525">
              <a:noFill/>
              <a:miter lim="800000"/>
              <a:headEnd/>
              <a:tailEnd/>
            </a:ln>
          </p:spPr>
        </p:pic>
      </p:grpSp>
      <p:pic>
        <p:nvPicPr>
          <p:cNvPr id="12" name="Picture 19"/>
          <p:cNvPicPr>
            <a:picLocks noChangeAspect="1" noChangeArrowheads="1"/>
          </p:cNvPicPr>
          <p:nvPr userDrawn="1"/>
        </p:nvPicPr>
        <p:blipFill>
          <a:blip r:embed="rId6" cstate="print"/>
          <a:srcRect/>
          <a:stretch>
            <a:fillRect/>
          </a:stretch>
        </p:blipFill>
        <p:spPr bwMode="auto">
          <a:xfrm>
            <a:off x="1" y="3629025"/>
            <a:ext cx="1919817" cy="1462088"/>
          </a:xfrm>
          <a:prstGeom prst="rect">
            <a:avLst/>
          </a:prstGeom>
          <a:noFill/>
          <a:ln w="9525">
            <a:noFill/>
            <a:miter lim="800000"/>
            <a:headEnd/>
            <a:tailEnd/>
          </a:ln>
        </p:spPr>
      </p:pic>
      <p:pic>
        <p:nvPicPr>
          <p:cNvPr id="13" name="Picture 44" descr="pic_dame_cicely"/>
          <p:cNvPicPr preferRelativeResize="0">
            <a:picLocks noChangeArrowheads="1"/>
          </p:cNvPicPr>
          <p:nvPr userDrawn="1"/>
        </p:nvPicPr>
        <p:blipFill>
          <a:blip r:embed="rId7" cstate="print"/>
          <a:srcRect/>
          <a:stretch>
            <a:fillRect/>
          </a:stretch>
        </p:blipFill>
        <p:spPr bwMode="auto">
          <a:xfrm>
            <a:off x="1" y="325438"/>
            <a:ext cx="1919817" cy="1604962"/>
          </a:xfrm>
          <a:prstGeom prst="rect">
            <a:avLst/>
          </a:prstGeom>
          <a:noFill/>
          <a:ln w="9525">
            <a:noFill/>
            <a:miter lim="800000"/>
            <a:headEnd/>
            <a:tailEnd/>
          </a:ln>
        </p:spPr>
      </p:pic>
      <p:pic>
        <p:nvPicPr>
          <p:cNvPr id="14" name="Picture 3"/>
          <p:cNvPicPr>
            <a:picLocks noChangeArrowheads="1"/>
          </p:cNvPicPr>
          <p:nvPr userDrawn="1"/>
        </p:nvPicPr>
        <p:blipFill>
          <a:blip r:embed="rId8" cstate="print"/>
          <a:srcRect l="5116" r="30690"/>
          <a:stretch>
            <a:fillRect/>
          </a:stretch>
        </p:blipFill>
        <p:spPr bwMode="auto">
          <a:xfrm>
            <a:off x="1" y="5008563"/>
            <a:ext cx="1919817" cy="1530350"/>
          </a:xfrm>
          <a:prstGeom prst="rect">
            <a:avLst/>
          </a:prstGeom>
          <a:noFill/>
          <a:ln w="9525">
            <a:noFill/>
            <a:miter lim="800000"/>
            <a:headEnd/>
            <a:tailEnd/>
          </a:ln>
        </p:spPr>
      </p:pic>
      <p:sp>
        <p:nvSpPr>
          <p:cNvPr id="3074" name="Rectangle 2"/>
          <p:cNvSpPr>
            <a:spLocks noGrp="1" noChangeArrowheads="1"/>
          </p:cNvSpPr>
          <p:nvPr>
            <p:ph type="ctrTitle"/>
          </p:nvPr>
        </p:nvSpPr>
        <p:spPr>
          <a:xfrm>
            <a:off x="2631018" y="2205038"/>
            <a:ext cx="9129183" cy="1223962"/>
          </a:xfrm>
        </p:spPr>
        <p:txBody>
          <a:bodyPr/>
          <a:lstStyle>
            <a:lvl1pPr>
              <a:lnSpc>
                <a:spcPct val="90000"/>
              </a:lnSpc>
              <a:defRPr sz="4000">
                <a:latin typeface="Arial" pitchFamily="34" charset="0"/>
                <a:cs typeface="Arial" pitchFamily="34" charset="0"/>
              </a:defRPr>
            </a:lvl1pPr>
          </a:lstStyle>
          <a:p>
            <a:r>
              <a:rPr lang="en-US" dirty="0"/>
              <a:t>Click to edit Master title style</a:t>
            </a:r>
          </a:p>
        </p:txBody>
      </p:sp>
      <p:sp>
        <p:nvSpPr>
          <p:cNvPr id="3075" name="Rectangle 3"/>
          <p:cNvSpPr>
            <a:spLocks noGrp="1" noChangeArrowheads="1"/>
          </p:cNvSpPr>
          <p:nvPr>
            <p:ph type="subTitle" idx="1"/>
          </p:nvPr>
        </p:nvSpPr>
        <p:spPr>
          <a:xfrm>
            <a:off x="2618317" y="4076700"/>
            <a:ext cx="9753600" cy="2268538"/>
          </a:xfrm>
        </p:spPr>
        <p:txBody>
          <a:bodyPr/>
          <a:lstStyle>
            <a:lvl1pPr marL="0" indent="0">
              <a:spcBef>
                <a:spcPct val="0"/>
              </a:spcBef>
              <a:buFontTx/>
              <a:buNone/>
              <a:defRPr sz="2200">
                <a:latin typeface="Arial" pitchFamily="34" charset="0"/>
                <a:cs typeface="Arial" pitchFamily="34" charset="0"/>
              </a:defRPr>
            </a:lvl1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36000" y="692150"/>
            <a:ext cx="2540000" cy="5195888"/>
          </a:xfrm>
        </p:spPr>
        <p:txBody>
          <a:bodyPr vert="eaVert"/>
          <a:lstStyle/>
          <a:p>
            <a:r>
              <a:rPr lang="en-US" dirty="0"/>
              <a:t>Click to edit Master title style</a:t>
            </a:r>
            <a:endParaRPr lang="en-GB" dirty="0"/>
          </a:p>
        </p:txBody>
      </p:sp>
      <p:sp>
        <p:nvSpPr>
          <p:cNvPr id="3" name="Vertical Text Placeholder 2"/>
          <p:cNvSpPr>
            <a:spLocks noGrp="1"/>
          </p:cNvSpPr>
          <p:nvPr>
            <p:ph type="body" orient="vert" idx="1"/>
          </p:nvPr>
        </p:nvSpPr>
        <p:spPr>
          <a:xfrm>
            <a:off x="1016000" y="692150"/>
            <a:ext cx="7416800" cy="519588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75C965-760F-744F-AD17-D0BA4415FB7D}"/>
              </a:ext>
            </a:extLst>
          </p:cNvPr>
          <p:cNvSpPr>
            <a:spLocks noGrp="1"/>
          </p:cNvSpPr>
          <p:nvPr>
            <p:ph type="title"/>
          </p:nvPr>
        </p:nvSpPr>
        <p:spPr>
          <a:xfrm>
            <a:off x="511005" y="386150"/>
            <a:ext cx="7579447" cy="694418"/>
          </a:xfrm>
        </p:spPr>
        <p:txBody>
          <a:bodyPr anchor="ct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DBFE835C-A40F-C948-A1C2-49A2C12325BD}"/>
              </a:ext>
            </a:extLst>
          </p:cNvPr>
          <p:cNvSpPr>
            <a:spLocks noGrp="1"/>
          </p:cNvSpPr>
          <p:nvPr>
            <p:ph type="body" sz="quarter" idx="10"/>
          </p:nvPr>
        </p:nvSpPr>
        <p:spPr>
          <a:xfrm>
            <a:off x="511175" y="1527175"/>
            <a:ext cx="11085513" cy="4840288"/>
          </a:xfrm>
        </p:spPr>
        <p:txBody>
          <a:bodyPr anchor="ct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descr="A picture containing drawing, clock&#10;&#10;Description automatically generated">
            <a:extLst>
              <a:ext uri="{FF2B5EF4-FFF2-40B4-BE49-F238E27FC236}">
                <a16:creationId xmlns:a16="http://schemas.microsoft.com/office/drawing/2014/main" id="{4FCE0EE8-7215-814D-B063-ACA872D1C9FB}"/>
              </a:ext>
            </a:extLst>
          </p:cNvPr>
          <p:cNvPicPr>
            <a:picLocks noChangeAspect="1"/>
          </p:cNvPicPr>
          <p:nvPr userDrawn="1"/>
        </p:nvPicPr>
        <p:blipFill>
          <a:blip r:embed="rId2"/>
          <a:stretch>
            <a:fillRect/>
          </a:stretch>
        </p:blipFill>
        <p:spPr>
          <a:xfrm>
            <a:off x="8229600" y="148123"/>
            <a:ext cx="3860800" cy="1107969"/>
          </a:xfrm>
          <a:prstGeom prst="rect">
            <a:avLst/>
          </a:prstGeom>
        </p:spPr>
      </p:pic>
    </p:spTree>
    <p:extLst>
      <p:ext uri="{BB962C8B-B14F-4D97-AF65-F5344CB8AC3E}">
        <p14:creationId xmlns:p14="http://schemas.microsoft.com/office/powerpoint/2010/main" val="399268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B5433453-00D2-D94F-A9BA-F4617881C5E8}"/>
              </a:ext>
            </a:extLst>
          </p:cNvPr>
          <p:cNvSpPr>
            <a:spLocks noGrp="1"/>
          </p:cNvSpPr>
          <p:nvPr>
            <p:ph type="title" hasCustomPrompt="1"/>
          </p:nvPr>
        </p:nvSpPr>
        <p:spPr>
          <a:xfrm>
            <a:off x="153681" y="340614"/>
            <a:ext cx="6236874" cy="379026"/>
          </a:xfrm>
          <a:prstGeom prst="rect">
            <a:avLst/>
          </a:prstGeom>
        </p:spPr>
        <p:txBody>
          <a:bodyPr vert="horz" lIns="91440" tIns="45720" rIns="91440" bIns="45720" rtlCol="0" anchor="ctr">
            <a:normAutofit/>
          </a:bodyPr>
          <a:lstStyle>
            <a:lvl1pPr>
              <a:defRPr sz="2406" b="0" i="0">
                <a:solidFill>
                  <a:schemeClr val="bg1"/>
                </a:solidFill>
                <a:latin typeface="Avenir Medium" panose="02000503020000020003" pitchFamily="2" charset="0"/>
              </a:defRPr>
            </a:lvl1pPr>
          </a:lstStyle>
          <a:p>
            <a:r>
              <a:rPr lang="en-GB" dirty="0"/>
              <a:t>Title of the Research Study</a:t>
            </a:r>
            <a:endParaRPr lang="en-US" dirty="0"/>
          </a:p>
        </p:txBody>
      </p:sp>
      <p:sp>
        <p:nvSpPr>
          <p:cNvPr id="17" name="Text Placeholder 16">
            <a:extLst>
              <a:ext uri="{FF2B5EF4-FFF2-40B4-BE49-F238E27FC236}">
                <a16:creationId xmlns:a16="http://schemas.microsoft.com/office/drawing/2014/main" id="{ED990CC8-315D-4B4C-A30F-565B6BABB100}"/>
              </a:ext>
            </a:extLst>
          </p:cNvPr>
          <p:cNvSpPr>
            <a:spLocks noGrp="1"/>
          </p:cNvSpPr>
          <p:nvPr>
            <p:ph type="body" sz="quarter" idx="10"/>
          </p:nvPr>
        </p:nvSpPr>
        <p:spPr>
          <a:xfrm>
            <a:off x="387048" y="4178766"/>
            <a:ext cx="2730122" cy="1626574"/>
          </a:xfrm>
          <a:prstGeom prst="rect">
            <a:avLst/>
          </a:prstGeom>
        </p:spPr>
        <p:txBody>
          <a:bodyPr/>
          <a:lstStyle>
            <a:lvl1pPr algn="l">
              <a:defRPr sz="722">
                <a:solidFill>
                  <a:srgbClr val="004F8E"/>
                </a:solidFill>
              </a:defRPr>
            </a:lvl1pPr>
            <a:lvl2pPr marL="0" marR="0" indent="0" algn="l" defTabSz="914266" rtl="0" eaLnBrk="1" fontAlgn="auto" latinLnBrk="0" hangingPunct="1">
              <a:lnSpc>
                <a:spcPct val="90000"/>
              </a:lnSpc>
              <a:spcBef>
                <a:spcPts val="500"/>
              </a:spcBef>
              <a:spcAft>
                <a:spcPts val="0"/>
              </a:spcAft>
              <a:buClrTx/>
              <a:buSzTx/>
              <a:buFontTx/>
              <a:buNone/>
              <a:tabLst/>
              <a:defRPr>
                <a:solidFill>
                  <a:srgbClr val="004F8E"/>
                </a:solidFill>
              </a:defRPr>
            </a:lvl2pPr>
            <a:lvl3pPr marL="144360" indent="-72180">
              <a:defRPr>
                <a:solidFill>
                  <a:srgbClr val="004F8E"/>
                </a:solidFill>
              </a:defRPr>
            </a:lvl3pPr>
            <a:lvl4pPr marL="288720" indent="-72180">
              <a:defRPr>
                <a:solidFill>
                  <a:srgbClr val="004F8E"/>
                </a:solidFill>
              </a:defRPr>
            </a:lvl4pPr>
            <a:lvl5pPr marL="433080" indent="-72180">
              <a:defRPr>
                <a:solidFill>
                  <a:srgbClr val="004F8E"/>
                </a:solidFill>
              </a:defRPr>
            </a:lvl5pPr>
          </a:lstStyle>
          <a:p>
            <a:pPr marL="0" marR="0" lvl="0" indent="0" algn="l" defTabSz="914266" rtl="0" eaLnBrk="1" fontAlgn="auto" latinLnBrk="0" hangingPunct="1">
              <a:lnSpc>
                <a:spcPct val="90000"/>
              </a:lnSpc>
              <a:spcBef>
                <a:spcPts val="500"/>
              </a:spcBef>
              <a:spcAft>
                <a:spcPts val="0"/>
              </a:spcAft>
              <a:buClrTx/>
              <a:buSzTx/>
              <a:buFontTx/>
              <a:buNone/>
              <a:tabLst/>
              <a:defRPr/>
            </a:pPr>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3" name="Text Placeholder 16">
            <a:extLst>
              <a:ext uri="{FF2B5EF4-FFF2-40B4-BE49-F238E27FC236}">
                <a16:creationId xmlns:a16="http://schemas.microsoft.com/office/drawing/2014/main" id="{22B6B1DC-C337-7C46-AA6E-61B68F357664}"/>
              </a:ext>
            </a:extLst>
          </p:cNvPr>
          <p:cNvSpPr>
            <a:spLocks noGrp="1"/>
          </p:cNvSpPr>
          <p:nvPr>
            <p:ph type="body" sz="quarter" idx="11"/>
          </p:nvPr>
        </p:nvSpPr>
        <p:spPr>
          <a:xfrm>
            <a:off x="387048" y="1363049"/>
            <a:ext cx="2730122" cy="379026"/>
          </a:xfrm>
          <a:prstGeom prst="rect">
            <a:avLst/>
          </a:prstGeom>
        </p:spPr>
        <p:txBody>
          <a:bodyPr/>
          <a:lstStyle>
            <a:lvl1pPr algn="ctr">
              <a:defRPr sz="1504" b="0" i="0">
                <a:solidFill>
                  <a:srgbClr val="004F8E"/>
                </a:solidFill>
                <a:latin typeface="Avenir Medium" panose="02000503020000020003" pitchFamily="2" charset="0"/>
              </a:defRPr>
            </a:lvl1pPr>
            <a:lvl3pPr marL="144360" indent="-72180">
              <a:defRPr/>
            </a:lvl3pPr>
            <a:lvl4pPr marL="288720" indent="-72180">
              <a:defRPr/>
            </a:lvl4pPr>
            <a:lvl5pPr marL="433080" indent="-72180">
              <a:defRPr/>
            </a:lvl5pPr>
          </a:lstStyle>
          <a:p>
            <a:pPr lvl="0"/>
            <a:r>
              <a:rPr lang="en-GB" dirty="0"/>
              <a:t>Click to edit Master text styles</a:t>
            </a:r>
          </a:p>
        </p:txBody>
      </p:sp>
      <p:sp>
        <p:nvSpPr>
          <p:cNvPr id="24" name="Text Placeholder 16">
            <a:extLst>
              <a:ext uri="{FF2B5EF4-FFF2-40B4-BE49-F238E27FC236}">
                <a16:creationId xmlns:a16="http://schemas.microsoft.com/office/drawing/2014/main" id="{045D9A04-AF2C-534F-9EE6-417D7E535B34}"/>
              </a:ext>
            </a:extLst>
          </p:cNvPr>
          <p:cNvSpPr>
            <a:spLocks noGrp="1"/>
          </p:cNvSpPr>
          <p:nvPr>
            <p:ph type="body" sz="quarter" idx="12"/>
          </p:nvPr>
        </p:nvSpPr>
        <p:spPr>
          <a:xfrm>
            <a:off x="3214035" y="4178766"/>
            <a:ext cx="2730122" cy="1626574"/>
          </a:xfrm>
          <a:prstGeom prst="rect">
            <a:avLst/>
          </a:prstGeom>
        </p:spPr>
        <p:txBody>
          <a:bodyPr/>
          <a:lstStyle>
            <a:lvl1pPr marL="0" marR="0" indent="0" algn="l" defTabSz="914266" rtl="0" eaLnBrk="1" fontAlgn="auto" latinLnBrk="0" hangingPunct="1">
              <a:lnSpc>
                <a:spcPct val="90000"/>
              </a:lnSpc>
              <a:spcBef>
                <a:spcPts val="500"/>
              </a:spcBef>
              <a:spcAft>
                <a:spcPts val="0"/>
              </a:spcAft>
              <a:buClrTx/>
              <a:buSzTx/>
              <a:buFontTx/>
              <a:buNone/>
              <a:tabLst/>
              <a:defRPr sz="722">
                <a:solidFill>
                  <a:srgbClr val="004F8E"/>
                </a:solidFill>
              </a:defRPr>
            </a:lvl1pPr>
            <a:lvl2pPr>
              <a:defRPr sz="722">
                <a:solidFill>
                  <a:srgbClr val="004F8E"/>
                </a:solidFill>
              </a:defRPr>
            </a:lvl2pPr>
            <a:lvl3pPr marL="144360" indent="-72180">
              <a:defRPr sz="722">
                <a:solidFill>
                  <a:srgbClr val="004F8E"/>
                </a:solidFill>
              </a:defRPr>
            </a:lvl3pPr>
            <a:lvl4pPr marL="288720" indent="-72180">
              <a:defRPr sz="722">
                <a:solidFill>
                  <a:srgbClr val="004F8E"/>
                </a:solidFill>
              </a:defRPr>
            </a:lvl4pPr>
            <a:lvl5pPr marL="433080" indent="-72180">
              <a:defRPr sz="722">
                <a:solidFill>
                  <a:srgbClr val="004F8E"/>
                </a:solidFill>
              </a:defRPr>
            </a:lvl5pPr>
          </a:lstStyle>
          <a:p>
            <a:pPr marL="0" marR="0" lvl="0" indent="0" algn="l" defTabSz="914266" rtl="0" eaLnBrk="1" fontAlgn="auto" latinLnBrk="0" hangingPunct="1">
              <a:lnSpc>
                <a:spcPct val="90000"/>
              </a:lnSpc>
              <a:spcBef>
                <a:spcPts val="500"/>
              </a:spcBef>
              <a:spcAft>
                <a:spcPts val="0"/>
              </a:spcAft>
              <a:buClrTx/>
              <a:buSzTx/>
              <a:buFontTx/>
              <a:buNone/>
              <a:tabLst/>
              <a:defRPr/>
            </a:pPr>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5" name="Text Placeholder 16">
            <a:extLst>
              <a:ext uri="{FF2B5EF4-FFF2-40B4-BE49-F238E27FC236}">
                <a16:creationId xmlns:a16="http://schemas.microsoft.com/office/drawing/2014/main" id="{2612AAE8-5D5E-1E43-8161-AE4F905EB670}"/>
              </a:ext>
            </a:extLst>
          </p:cNvPr>
          <p:cNvSpPr>
            <a:spLocks noGrp="1"/>
          </p:cNvSpPr>
          <p:nvPr>
            <p:ph type="body" sz="quarter" idx="13"/>
          </p:nvPr>
        </p:nvSpPr>
        <p:spPr>
          <a:xfrm>
            <a:off x="3214035" y="1363049"/>
            <a:ext cx="2730122" cy="379026"/>
          </a:xfrm>
          <a:prstGeom prst="rect">
            <a:avLst/>
          </a:prstGeom>
        </p:spPr>
        <p:txBody>
          <a:bodyPr/>
          <a:lstStyle>
            <a:lvl1pPr algn="ctr">
              <a:defRPr sz="1504" b="0" i="0">
                <a:solidFill>
                  <a:srgbClr val="004F8E"/>
                </a:solidFill>
                <a:latin typeface="Avenir Medium" panose="02000503020000020003" pitchFamily="2" charset="0"/>
              </a:defRPr>
            </a:lvl1pPr>
            <a:lvl3pPr marL="144360" indent="-72180">
              <a:defRPr/>
            </a:lvl3pPr>
            <a:lvl4pPr marL="288720" indent="-72180">
              <a:defRPr/>
            </a:lvl4pPr>
            <a:lvl5pPr marL="433080" indent="-72180">
              <a:defRPr/>
            </a:lvl5pPr>
          </a:lstStyle>
          <a:p>
            <a:pPr lvl="0"/>
            <a:r>
              <a:rPr lang="en-GB" dirty="0"/>
              <a:t>Click to edit Master text styles</a:t>
            </a:r>
          </a:p>
        </p:txBody>
      </p:sp>
      <p:sp>
        <p:nvSpPr>
          <p:cNvPr id="26" name="Text Placeholder 16">
            <a:extLst>
              <a:ext uri="{FF2B5EF4-FFF2-40B4-BE49-F238E27FC236}">
                <a16:creationId xmlns:a16="http://schemas.microsoft.com/office/drawing/2014/main" id="{5D569139-C812-AB46-BBB6-41B38A0A859C}"/>
              </a:ext>
            </a:extLst>
          </p:cNvPr>
          <p:cNvSpPr>
            <a:spLocks noGrp="1"/>
          </p:cNvSpPr>
          <p:nvPr>
            <p:ph type="body" sz="quarter" idx="14"/>
          </p:nvPr>
        </p:nvSpPr>
        <p:spPr>
          <a:xfrm>
            <a:off x="6041022" y="4178766"/>
            <a:ext cx="2730122" cy="1626574"/>
          </a:xfrm>
          <a:prstGeom prst="rect">
            <a:avLst/>
          </a:prstGeom>
        </p:spPr>
        <p:txBody>
          <a:bodyPr/>
          <a:lstStyle>
            <a:lvl1pPr marL="0" marR="0" indent="0" algn="l" defTabSz="914266" rtl="0" eaLnBrk="1" fontAlgn="auto" latinLnBrk="0" hangingPunct="1">
              <a:lnSpc>
                <a:spcPct val="90000"/>
              </a:lnSpc>
              <a:spcBef>
                <a:spcPts val="500"/>
              </a:spcBef>
              <a:spcAft>
                <a:spcPts val="0"/>
              </a:spcAft>
              <a:buClrTx/>
              <a:buSzTx/>
              <a:buFontTx/>
              <a:buNone/>
              <a:tabLst/>
              <a:defRPr sz="722">
                <a:solidFill>
                  <a:srgbClr val="004F8E"/>
                </a:solidFill>
              </a:defRPr>
            </a:lvl1pPr>
            <a:lvl2pPr>
              <a:defRPr sz="722">
                <a:solidFill>
                  <a:srgbClr val="004F8E"/>
                </a:solidFill>
              </a:defRPr>
            </a:lvl2pPr>
            <a:lvl3pPr marL="144360" indent="-72180">
              <a:defRPr sz="722">
                <a:solidFill>
                  <a:srgbClr val="004F8E"/>
                </a:solidFill>
              </a:defRPr>
            </a:lvl3pPr>
            <a:lvl4pPr marL="288720" indent="-72180">
              <a:defRPr sz="722">
                <a:solidFill>
                  <a:srgbClr val="004F8E"/>
                </a:solidFill>
              </a:defRPr>
            </a:lvl4pPr>
            <a:lvl5pPr marL="433080" indent="-72180">
              <a:defRPr sz="722">
                <a:solidFill>
                  <a:srgbClr val="004F8E"/>
                </a:solidFill>
              </a:defRPr>
            </a:lvl5pPr>
          </a:lstStyle>
          <a:p>
            <a:pPr marL="0" marR="0" lvl="0" indent="0" algn="l" defTabSz="914266" rtl="0" eaLnBrk="1" fontAlgn="auto" latinLnBrk="0" hangingPunct="1">
              <a:lnSpc>
                <a:spcPct val="90000"/>
              </a:lnSpc>
              <a:spcBef>
                <a:spcPts val="500"/>
              </a:spcBef>
              <a:spcAft>
                <a:spcPts val="0"/>
              </a:spcAft>
              <a:buClrTx/>
              <a:buSzTx/>
              <a:buFontTx/>
              <a:buNone/>
              <a:tabLst/>
              <a:defRPr/>
            </a:pPr>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7" name="Text Placeholder 16">
            <a:extLst>
              <a:ext uri="{FF2B5EF4-FFF2-40B4-BE49-F238E27FC236}">
                <a16:creationId xmlns:a16="http://schemas.microsoft.com/office/drawing/2014/main" id="{76170296-270C-3148-B65F-9C4533ABA464}"/>
              </a:ext>
            </a:extLst>
          </p:cNvPr>
          <p:cNvSpPr>
            <a:spLocks noGrp="1"/>
          </p:cNvSpPr>
          <p:nvPr>
            <p:ph type="body" sz="quarter" idx="15"/>
          </p:nvPr>
        </p:nvSpPr>
        <p:spPr>
          <a:xfrm>
            <a:off x="6041022" y="1363049"/>
            <a:ext cx="2730122" cy="379026"/>
          </a:xfrm>
          <a:prstGeom prst="rect">
            <a:avLst/>
          </a:prstGeom>
        </p:spPr>
        <p:txBody>
          <a:bodyPr/>
          <a:lstStyle>
            <a:lvl1pPr algn="ctr">
              <a:defRPr sz="1504" b="0" i="0">
                <a:solidFill>
                  <a:srgbClr val="004F8E"/>
                </a:solidFill>
                <a:latin typeface="Avenir Medium" panose="02000503020000020003" pitchFamily="2" charset="0"/>
              </a:defRPr>
            </a:lvl1pPr>
            <a:lvl3pPr marL="144360" indent="-72180">
              <a:defRPr/>
            </a:lvl3pPr>
            <a:lvl4pPr marL="288720" indent="-72180">
              <a:defRPr/>
            </a:lvl4pPr>
            <a:lvl5pPr marL="433080" indent="-72180">
              <a:defRPr/>
            </a:lvl5pPr>
          </a:lstStyle>
          <a:p>
            <a:pPr lvl="0"/>
            <a:r>
              <a:rPr lang="en-GB" dirty="0"/>
              <a:t>Click to edit Master text styles</a:t>
            </a:r>
          </a:p>
        </p:txBody>
      </p:sp>
      <p:sp>
        <p:nvSpPr>
          <p:cNvPr id="28" name="Text Placeholder 16">
            <a:extLst>
              <a:ext uri="{FF2B5EF4-FFF2-40B4-BE49-F238E27FC236}">
                <a16:creationId xmlns:a16="http://schemas.microsoft.com/office/drawing/2014/main" id="{BA2B6241-7039-0042-9265-B83008E58296}"/>
              </a:ext>
            </a:extLst>
          </p:cNvPr>
          <p:cNvSpPr>
            <a:spLocks noGrp="1"/>
          </p:cNvSpPr>
          <p:nvPr>
            <p:ph type="body" sz="quarter" idx="16"/>
          </p:nvPr>
        </p:nvSpPr>
        <p:spPr>
          <a:xfrm>
            <a:off x="8868009" y="4178766"/>
            <a:ext cx="2730122" cy="1626574"/>
          </a:xfrm>
          <a:prstGeom prst="rect">
            <a:avLst/>
          </a:prstGeom>
        </p:spPr>
        <p:txBody>
          <a:bodyPr/>
          <a:lstStyle>
            <a:lvl1pPr marL="0" marR="0" indent="0" algn="l" defTabSz="914266" rtl="0" eaLnBrk="1" fontAlgn="auto" latinLnBrk="0" hangingPunct="1">
              <a:lnSpc>
                <a:spcPct val="90000"/>
              </a:lnSpc>
              <a:spcBef>
                <a:spcPts val="500"/>
              </a:spcBef>
              <a:spcAft>
                <a:spcPts val="0"/>
              </a:spcAft>
              <a:buClrTx/>
              <a:buSzTx/>
              <a:buFontTx/>
              <a:buNone/>
              <a:tabLst/>
              <a:defRPr sz="722">
                <a:solidFill>
                  <a:srgbClr val="004F8E"/>
                </a:solidFill>
              </a:defRPr>
            </a:lvl1pPr>
            <a:lvl2pPr>
              <a:defRPr sz="722">
                <a:solidFill>
                  <a:srgbClr val="004F8E"/>
                </a:solidFill>
              </a:defRPr>
            </a:lvl2pPr>
            <a:lvl3pPr marL="144360" indent="-72180">
              <a:defRPr sz="722">
                <a:solidFill>
                  <a:srgbClr val="004F8E"/>
                </a:solidFill>
              </a:defRPr>
            </a:lvl3pPr>
            <a:lvl4pPr marL="288720" indent="-72180">
              <a:defRPr sz="722">
                <a:solidFill>
                  <a:srgbClr val="004F8E"/>
                </a:solidFill>
              </a:defRPr>
            </a:lvl4pPr>
            <a:lvl5pPr marL="433080" indent="-72180">
              <a:defRPr sz="722">
                <a:solidFill>
                  <a:srgbClr val="004F8E"/>
                </a:solidFill>
              </a:defRPr>
            </a:lvl5pPr>
          </a:lstStyle>
          <a:p>
            <a:pPr marL="0" marR="0" lvl="0" indent="0" algn="l" defTabSz="914266" rtl="0" eaLnBrk="1" fontAlgn="auto" latinLnBrk="0" hangingPunct="1">
              <a:lnSpc>
                <a:spcPct val="90000"/>
              </a:lnSpc>
              <a:spcBef>
                <a:spcPts val="500"/>
              </a:spcBef>
              <a:spcAft>
                <a:spcPts val="0"/>
              </a:spcAft>
              <a:buClrTx/>
              <a:buSzTx/>
              <a:buFontTx/>
              <a:buNone/>
              <a:tabLst/>
              <a:defRPr/>
            </a:pPr>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29" name="Text Placeholder 16">
            <a:extLst>
              <a:ext uri="{FF2B5EF4-FFF2-40B4-BE49-F238E27FC236}">
                <a16:creationId xmlns:a16="http://schemas.microsoft.com/office/drawing/2014/main" id="{5A8DE4F0-B581-004D-B7F5-0110E9399E3F}"/>
              </a:ext>
            </a:extLst>
          </p:cNvPr>
          <p:cNvSpPr>
            <a:spLocks noGrp="1"/>
          </p:cNvSpPr>
          <p:nvPr>
            <p:ph type="body" sz="quarter" idx="17"/>
          </p:nvPr>
        </p:nvSpPr>
        <p:spPr>
          <a:xfrm>
            <a:off x="8868009" y="1363049"/>
            <a:ext cx="2730122" cy="379026"/>
          </a:xfrm>
          <a:prstGeom prst="rect">
            <a:avLst/>
          </a:prstGeom>
        </p:spPr>
        <p:txBody>
          <a:bodyPr/>
          <a:lstStyle>
            <a:lvl1pPr algn="ctr">
              <a:defRPr sz="1504" b="0" i="0">
                <a:solidFill>
                  <a:srgbClr val="004F8E"/>
                </a:solidFill>
                <a:latin typeface="Avenir Medium" panose="02000503020000020003" pitchFamily="2" charset="0"/>
              </a:defRPr>
            </a:lvl1pPr>
            <a:lvl3pPr marL="144360" indent="-72180">
              <a:defRPr/>
            </a:lvl3pPr>
            <a:lvl4pPr marL="288720" indent="-72180">
              <a:defRPr/>
            </a:lvl4pPr>
            <a:lvl5pPr marL="433080" indent="-72180">
              <a:defRPr/>
            </a:lvl5pPr>
          </a:lstStyle>
          <a:p>
            <a:pPr lvl="0"/>
            <a:r>
              <a:rPr lang="en-GB" dirty="0"/>
              <a:t>Click to edit Master text styles</a:t>
            </a:r>
          </a:p>
        </p:txBody>
      </p:sp>
      <p:sp>
        <p:nvSpPr>
          <p:cNvPr id="33" name="Text Placeholder 32">
            <a:extLst>
              <a:ext uri="{FF2B5EF4-FFF2-40B4-BE49-F238E27FC236}">
                <a16:creationId xmlns:a16="http://schemas.microsoft.com/office/drawing/2014/main" id="{56C91664-4652-314E-9A0C-1C07F5C5880F}"/>
              </a:ext>
            </a:extLst>
          </p:cNvPr>
          <p:cNvSpPr>
            <a:spLocks noGrp="1"/>
          </p:cNvSpPr>
          <p:nvPr>
            <p:ph type="body" sz="quarter" idx="18"/>
          </p:nvPr>
        </p:nvSpPr>
        <p:spPr>
          <a:xfrm>
            <a:off x="7065887" y="241707"/>
            <a:ext cx="3839620" cy="541757"/>
          </a:xfrm>
          <a:prstGeom prst="rect">
            <a:avLst/>
          </a:prstGeom>
        </p:spPr>
        <p:txBody>
          <a:bodyPr anchor="ctr"/>
          <a:lstStyle>
            <a:lvl1pPr algn="ctr">
              <a:defRPr sz="1504" b="0" i="0">
                <a:solidFill>
                  <a:schemeClr val="bg1"/>
                </a:solidFill>
                <a:latin typeface="Avenir Medium" panose="02000503020000020003" pitchFamily="2" charset="0"/>
              </a:defRPr>
            </a:lvl1pPr>
            <a:lvl2pPr algn="ctr">
              <a:defRPr>
                <a:solidFill>
                  <a:schemeClr val="bg1"/>
                </a:solidFill>
              </a:defRPr>
            </a:lvl2pPr>
            <a:lvl3pPr>
              <a:defRPr>
                <a:solidFill>
                  <a:srgbClr val="004F8E"/>
                </a:solidFill>
              </a:defRPr>
            </a:lvl3pPr>
            <a:lvl4pPr>
              <a:defRPr>
                <a:solidFill>
                  <a:srgbClr val="004F8E"/>
                </a:solidFill>
              </a:defRPr>
            </a:lvl4pPr>
            <a:lvl5pPr>
              <a:defRPr>
                <a:solidFill>
                  <a:srgbClr val="004F8E"/>
                </a:solidFill>
              </a:defRPr>
            </a:lvl5pPr>
          </a:lstStyle>
          <a:p>
            <a:pPr lvl="0"/>
            <a:r>
              <a:rPr lang="en-GB" dirty="0"/>
              <a:t>Click to edit Master text styles</a:t>
            </a:r>
          </a:p>
          <a:p>
            <a:pPr lvl="1"/>
            <a:r>
              <a:rPr lang="en-GB" dirty="0"/>
              <a:t>Second level</a:t>
            </a:r>
          </a:p>
        </p:txBody>
      </p:sp>
      <p:sp>
        <p:nvSpPr>
          <p:cNvPr id="39" name="Text Placeholder 38">
            <a:extLst>
              <a:ext uri="{FF2B5EF4-FFF2-40B4-BE49-F238E27FC236}">
                <a16:creationId xmlns:a16="http://schemas.microsoft.com/office/drawing/2014/main" id="{23DE1FA2-DB1F-DA49-AD6E-1627693E79C2}"/>
              </a:ext>
            </a:extLst>
          </p:cNvPr>
          <p:cNvSpPr>
            <a:spLocks noGrp="1"/>
          </p:cNvSpPr>
          <p:nvPr>
            <p:ph type="body" sz="quarter" idx="19"/>
          </p:nvPr>
        </p:nvSpPr>
        <p:spPr>
          <a:xfrm>
            <a:off x="1908024" y="6115631"/>
            <a:ext cx="3675819" cy="474645"/>
          </a:xfrm>
          <a:prstGeom prst="rect">
            <a:avLst/>
          </a:prstGeom>
        </p:spPr>
        <p:txBody>
          <a:bodyPr anchor="ctr"/>
          <a:lstStyle>
            <a:lvl1pPr algn="ctr">
              <a:defRPr sz="2406" b="0" i="0">
                <a:solidFill>
                  <a:schemeClr val="bg1"/>
                </a:solidFill>
                <a:latin typeface="Avenir Medium" panose="02000503020000020003" pitchFamily="2" charset="0"/>
              </a:defRPr>
            </a:lvl1pPr>
          </a:lstStyle>
          <a:p>
            <a:pPr lvl="0"/>
            <a:r>
              <a:rPr lang="en-GB" dirty="0"/>
              <a:t>Click to edit Master text styles</a:t>
            </a:r>
          </a:p>
        </p:txBody>
      </p:sp>
      <p:sp>
        <p:nvSpPr>
          <p:cNvPr id="41" name="Text Placeholder 40">
            <a:extLst>
              <a:ext uri="{FF2B5EF4-FFF2-40B4-BE49-F238E27FC236}">
                <a16:creationId xmlns:a16="http://schemas.microsoft.com/office/drawing/2014/main" id="{D7666E54-B969-1945-9394-E3AE3AEEF893}"/>
              </a:ext>
            </a:extLst>
          </p:cNvPr>
          <p:cNvSpPr>
            <a:spLocks noGrp="1"/>
          </p:cNvSpPr>
          <p:nvPr>
            <p:ph type="body" sz="quarter" idx="20"/>
          </p:nvPr>
        </p:nvSpPr>
        <p:spPr>
          <a:xfrm>
            <a:off x="6275161" y="6072655"/>
            <a:ext cx="5122711" cy="560915"/>
          </a:xfrm>
          <a:prstGeom prst="rect">
            <a:avLst/>
          </a:prstGeom>
        </p:spPr>
        <p:txBody>
          <a:bodyPr anchor="ctr"/>
          <a:lstStyle>
            <a:lvl1pPr>
              <a:defRPr sz="722">
                <a:solidFill>
                  <a:schemeClr val="bg1"/>
                </a:solidFill>
              </a:defRPr>
            </a:lvl1pPr>
            <a:lvl2pPr>
              <a:defRPr sz="722">
                <a:solidFill>
                  <a:schemeClr val="bg1"/>
                </a:solidFill>
              </a:defRPr>
            </a:lvl2pPr>
            <a:lvl3pPr>
              <a:defRPr sz="722">
                <a:solidFill>
                  <a:schemeClr val="bg1"/>
                </a:solidFill>
              </a:defRPr>
            </a:lvl3pPr>
            <a:lvl4pPr>
              <a:defRPr sz="722">
                <a:solidFill>
                  <a:schemeClr val="bg1"/>
                </a:solidFill>
              </a:defRPr>
            </a:lvl4pPr>
            <a:lvl5pPr>
              <a:defRPr sz="722">
                <a:solidFill>
                  <a:schemeClr val="bg1"/>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3" name="Content Placeholder 42">
            <a:extLst>
              <a:ext uri="{FF2B5EF4-FFF2-40B4-BE49-F238E27FC236}">
                <a16:creationId xmlns:a16="http://schemas.microsoft.com/office/drawing/2014/main" id="{AB291236-3C9C-1D43-9D10-43AFFF91656C}"/>
              </a:ext>
            </a:extLst>
          </p:cNvPr>
          <p:cNvSpPr>
            <a:spLocks noGrp="1"/>
          </p:cNvSpPr>
          <p:nvPr>
            <p:ph sz="quarter" idx="21" hasCustomPrompt="1"/>
          </p:nvPr>
        </p:nvSpPr>
        <p:spPr>
          <a:xfrm>
            <a:off x="387048" y="1872158"/>
            <a:ext cx="2730122" cy="2171397"/>
          </a:xfrm>
          <a:prstGeom prst="rect">
            <a:avLst/>
          </a:prstGeom>
        </p:spPr>
        <p:txBody>
          <a:bodyPr/>
          <a:lstStyle/>
          <a:p>
            <a:pPr lvl="0"/>
            <a:r>
              <a:rPr lang="en-GB" dirty="0"/>
              <a:t>Visual #1</a:t>
            </a:r>
          </a:p>
        </p:txBody>
      </p:sp>
      <p:sp>
        <p:nvSpPr>
          <p:cNvPr id="44" name="Content Placeholder 42">
            <a:extLst>
              <a:ext uri="{FF2B5EF4-FFF2-40B4-BE49-F238E27FC236}">
                <a16:creationId xmlns:a16="http://schemas.microsoft.com/office/drawing/2014/main" id="{4AF66A42-F67D-2D43-ADF1-24F01F1F532C}"/>
              </a:ext>
            </a:extLst>
          </p:cNvPr>
          <p:cNvSpPr>
            <a:spLocks noGrp="1"/>
          </p:cNvSpPr>
          <p:nvPr>
            <p:ph sz="quarter" idx="22" hasCustomPrompt="1"/>
          </p:nvPr>
        </p:nvSpPr>
        <p:spPr>
          <a:xfrm>
            <a:off x="3205875" y="1872158"/>
            <a:ext cx="2730122" cy="2171397"/>
          </a:xfrm>
          <a:prstGeom prst="rect">
            <a:avLst/>
          </a:prstGeom>
        </p:spPr>
        <p:txBody>
          <a:bodyPr/>
          <a:lstStyle/>
          <a:p>
            <a:pPr lvl="0"/>
            <a:r>
              <a:rPr lang="en-GB" dirty="0"/>
              <a:t>Visual #2</a:t>
            </a:r>
          </a:p>
        </p:txBody>
      </p:sp>
      <p:sp>
        <p:nvSpPr>
          <p:cNvPr id="45" name="Content Placeholder 42">
            <a:extLst>
              <a:ext uri="{FF2B5EF4-FFF2-40B4-BE49-F238E27FC236}">
                <a16:creationId xmlns:a16="http://schemas.microsoft.com/office/drawing/2014/main" id="{C4DE519C-36F3-3048-9196-FCFF6F37CAF9}"/>
              </a:ext>
            </a:extLst>
          </p:cNvPr>
          <p:cNvSpPr>
            <a:spLocks noGrp="1"/>
          </p:cNvSpPr>
          <p:nvPr>
            <p:ph sz="quarter" idx="23" hasCustomPrompt="1"/>
          </p:nvPr>
        </p:nvSpPr>
        <p:spPr>
          <a:xfrm>
            <a:off x="6036161" y="1872158"/>
            <a:ext cx="2730122" cy="2171397"/>
          </a:xfrm>
          <a:prstGeom prst="rect">
            <a:avLst/>
          </a:prstGeom>
        </p:spPr>
        <p:txBody>
          <a:bodyPr/>
          <a:lstStyle/>
          <a:p>
            <a:pPr lvl="0"/>
            <a:r>
              <a:rPr lang="en-GB" dirty="0"/>
              <a:t>Visual #3</a:t>
            </a:r>
          </a:p>
        </p:txBody>
      </p:sp>
      <p:sp>
        <p:nvSpPr>
          <p:cNvPr id="46" name="Content Placeholder 42">
            <a:extLst>
              <a:ext uri="{FF2B5EF4-FFF2-40B4-BE49-F238E27FC236}">
                <a16:creationId xmlns:a16="http://schemas.microsoft.com/office/drawing/2014/main" id="{C9C8EDC2-9F11-4843-8EA8-BAB7F3015B68}"/>
              </a:ext>
            </a:extLst>
          </p:cNvPr>
          <p:cNvSpPr>
            <a:spLocks noGrp="1"/>
          </p:cNvSpPr>
          <p:nvPr>
            <p:ph sz="quarter" idx="24" hasCustomPrompt="1"/>
          </p:nvPr>
        </p:nvSpPr>
        <p:spPr>
          <a:xfrm>
            <a:off x="8877905" y="1872158"/>
            <a:ext cx="2730122" cy="2171397"/>
          </a:xfrm>
          <a:prstGeom prst="rect">
            <a:avLst/>
          </a:prstGeom>
        </p:spPr>
        <p:txBody>
          <a:bodyPr/>
          <a:lstStyle/>
          <a:p>
            <a:pPr lvl="0"/>
            <a:r>
              <a:rPr lang="en-GB" dirty="0"/>
              <a:t>Visual #4</a:t>
            </a:r>
          </a:p>
        </p:txBody>
      </p:sp>
      <p:sp>
        <p:nvSpPr>
          <p:cNvPr id="50" name="Picture Placeholder 49">
            <a:extLst>
              <a:ext uri="{FF2B5EF4-FFF2-40B4-BE49-F238E27FC236}">
                <a16:creationId xmlns:a16="http://schemas.microsoft.com/office/drawing/2014/main" id="{1F37BCC7-BD9F-1B4C-A67E-7BB286029637}"/>
              </a:ext>
            </a:extLst>
          </p:cNvPr>
          <p:cNvSpPr>
            <a:spLocks noGrp="1"/>
          </p:cNvSpPr>
          <p:nvPr>
            <p:ph type="pic" sz="quarter" idx="25" hasCustomPrompt="1"/>
          </p:nvPr>
        </p:nvSpPr>
        <p:spPr>
          <a:xfrm>
            <a:off x="11466624" y="6072655"/>
            <a:ext cx="645205" cy="560915"/>
          </a:xfrm>
          <a:prstGeom prst="rect">
            <a:avLst/>
          </a:prstGeom>
        </p:spPr>
        <p:txBody>
          <a:bodyPr/>
          <a:lstStyle>
            <a:lvl1pPr>
              <a:defRPr sz="702">
                <a:solidFill>
                  <a:srgbClr val="004F8E"/>
                </a:solidFill>
              </a:defRPr>
            </a:lvl1pPr>
          </a:lstStyle>
          <a:p>
            <a:r>
              <a:rPr lang="en-GB" dirty="0"/>
              <a:t>QR code</a:t>
            </a:r>
          </a:p>
        </p:txBody>
      </p:sp>
      <p:sp>
        <p:nvSpPr>
          <p:cNvPr id="52" name="Picture Placeholder 51">
            <a:extLst>
              <a:ext uri="{FF2B5EF4-FFF2-40B4-BE49-F238E27FC236}">
                <a16:creationId xmlns:a16="http://schemas.microsoft.com/office/drawing/2014/main" id="{6357A48C-AD4D-0547-B9D7-4E5A1B24534C}"/>
              </a:ext>
            </a:extLst>
          </p:cNvPr>
          <p:cNvSpPr>
            <a:spLocks noGrp="1"/>
          </p:cNvSpPr>
          <p:nvPr>
            <p:ph type="pic" sz="quarter" idx="26"/>
          </p:nvPr>
        </p:nvSpPr>
        <p:spPr>
          <a:xfrm>
            <a:off x="779367" y="6115631"/>
            <a:ext cx="572634" cy="482604"/>
          </a:xfrm>
          <a:prstGeom prst="rect">
            <a:avLst/>
          </a:prstGeom>
        </p:spPr>
        <p:txBody>
          <a:bodyPr/>
          <a:lstStyle/>
          <a:p>
            <a:endParaRPr lang="en-GB"/>
          </a:p>
        </p:txBody>
      </p:sp>
    </p:spTree>
    <p:extLst>
      <p:ext uri="{BB962C8B-B14F-4D97-AF65-F5344CB8AC3E}">
        <p14:creationId xmlns:p14="http://schemas.microsoft.com/office/powerpoint/2010/main" val="26741070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Content Placeholder 2"/>
          <p:cNvSpPr>
            <a:spLocks noGrp="1"/>
          </p:cNvSpPr>
          <p:nvPr>
            <p:ph idx="1"/>
          </p:nvPr>
        </p:nvSpPr>
        <p:spPr>
          <a:xfrm>
            <a:off x="959429" y="1772816"/>
            <a:ext cx="10160000" cy="4114800"/>
          </a:xfrm>
        </p:spPr>
        <p:txBody>
          <a:bodyPr/>
          <a:lstStyle>
            <a:lvl1pPr>
              <a:defRPr sz="28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11/12/2023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0160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13964" y="690525"/>
            <a:ext cx="10972800" cy="1143000"/>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dirty="0"/>
              <a:t>Click to edit Master title style</a:t>
            </a:r>
            <a:endParaRPr lang="en-GB"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26" name="Rectangle 10"/>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algn="ctr" eaLnBrk="0" hangingPunct="0"/>
            <a:r>
              <a:rPr lang="en-GB" sz="1400" b="1">
                <a:solidFill>
                  <a:schemeClr val="bg2"/>
                </a:solidFill>
                <a:latin typeface="Arial" charset="0"/>
                <a:cs typeface="Arial" charset="0"/>
              </a:rPr>
              <a:t>www.csi.kcl.ac.uk</a:t>
            </a:r>
            <a:endParaRPr lang="en-US" sz="1400" b="1">
              <a:solidFill>
                <a:schemeClr val="bg2"/>
              </a:solidFill>
              <a:latin typeface="Arial" charset="0"/>
              <a:cs typeface="Arial" charset="0"/>
            </a:endParaRPr>
          </a:p>
        </p:txBody>
      </p:sp>
      <p:sp>
        <p:nvSpPr>
          <p:cNvPr id="2" name="Rectangle 2"/>
          <p:cNvSpPr>
            <a:spLocks noGrp="1" noChangeArrowheads="1"/>
          </p:cNvSpPr>
          <p:nvPr>
            <p:ph type="title"/>
          </p:nvPr>
        </p:nvSpPr>
        <p:spPr bwMode="auto">
          <a:xfrm>
            <a:off x="1016000" y="692150"/>
            <a:ext cx="10160000" cy="7747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1016000" y="1773238"/>
            <a:ext cx="10160000" cy="411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1029" name="Rectangle 27"/>
          <p:cNvSpPr>
            <a:spLocks noChangeArrowheads="1"/>
          </p:cNvSpPr>
          <p:nvPr/>
        </p:nvSpPr>
        <p:spPr bwMode="auto">
          <a:xfrm>
            <a:off x="0" y="0"/>
            <a:ext cx="12192000" cy="323850"/>
          </a:xfrm>
          <a:prstGeom prst="rect">
            <a:avLst/>
          </a:prstGeom>
          <a:solidFill>
            <a:srgbClr val="000099"/>
          </a:solidFill>
          <a:ln w="9525">
            <a:noFill/>
            <a:miter lim="800000"/>
            <a:headEnd/>
            <a:tailEnd/>
          </a:ln>
        </p:spPr>
        <p:txBody>
          <a:bodyPr wrap="none" anchor="ctr"/>
          <a:lstStyle/>
          <a:p>
            <a:pPr eaLnBrk="0" hangingPunct="0"/>
            <a:endParaRPr lang="en-GB" sz="2400"/>
          </a:p>
        </p:txBody>
      </p:sp>
    </p:spTree>
  </p:cSld>
  <p:clrMap bg1="lt1" tx1="dk1" bg2="lt2" tx2="dk2" accent1="accent1" accent2="accent2" accent3="accent3" accent4="accent4" accent5="accent5" accent6="accent6" hlink="hlink" folHlink="folHlink"/>
  <p:sldLayoutIdLst>
    <p:sldLayoutId id="2147483983"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 id="2147483996" r:id="rId12"/>
    <p:sldLayoutId id="2147483997" r:id="rId13"/>
  </p:sldLayoutIdLst>
  <p:txStyles>
    <p:title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p:titleStyle>
    <p:bodyStyle>
      <a:lvl1pPr marL="261938" indent="-261938" algn="l" rtl="0" eaLnBrk="0" fontAlgn="base" hangingPunct="0">
        <a:spcBef>
          <a:spcPct val="20000"/>
        </a:spcBef>
        <a:spcAft>
          <a:spcPct val="0"/>
        </a:spcAft>
        <a:buClr>
          <a:schemeClr val="tx1"/>
        </a:buClr>
        <a:buChar char="•"/>
        <a:defRPr sz="2800">
          <a:solidFill>
            <a:schemeClr val="tx1"/>
          </a:solidFill>
          <a:latin typeface="Arial" pitchFamily="34" charset="0"/>
          <a:ea typeface="+mn-ea"/>
          <a:cs typeface="Arial" pitchFamily="34" charset="0"/>
        </a:defRPr>
      </a:lvl1pPr>
      <a:lvl2pPr marL="684213" indent="-242888"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2pPr>
      <a:lvl3pPr marL="1135063" indent="-271463"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3pPr>
      <a:lvl4pPr marL="1584325"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4pPr>
      <a:lvl5pPr marL="2033588"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5pPr>
      <a:lvl6pPr marL="2490788" indent="-269875" algn="l" rtl="0" eaLnBrk="1" fontAlgn="base" hangingPunct="1">
        <a:spcBef>
          <a:spcPct val="20000"/>
        </a:spcBef>
        <a:spcAft>
          <a:spcPct val="0"/>
        </a:spcAft>
        <a:buClr>
          <a:schemeClr val="tx1"/>
        </a:buClr>
        <a:buChar char="–"/>
        <a:defRPr>
          <a:solidFill>
            <a:schemeClr val="tx1"/>
          </a:solidFill>
          <a:latin typeface="+mn-lt"/>
        </a:defRPr>
      </a:lvl6pPr>
      <a:lvl7pPr marL="2947988" indent="-269875" algn="l" rtl="0" eaLnBrk="1" fontAlgn="base" hangingPunct="1">
        <a:spcBef>
          <a:spcPct val="20000"/>
        </a:spcBef>
        <a:spcAft>
          <a:spcPct val="0"/>
        </a:spcAft>
        <a:buClr>
          <a:schemeClr val="tx1"/>
        </a:buClr>
        <a:buChar char="–"/>
        <a:defRPr>
          <a:solidFill>
            <a:schemeClr val="tx1"/>
          </a:solidFill>
          <a:latin typeface="+mn-lt"/>
        </a:defRPr>
      </a:lvl7pPr>
      <a:lvl8pPr marL="3405188" indent="-269875" algn="l" rtl="0" eaLnBrk="1" fontAlgn="base" hangingPunct="1">
        <a:spcBef>
          <a:spcPct val="20000"/>
        </a:spcBef>
        <a:spcAft>
          <a:spcPct val="0"/>
        </a:spcAft>
        <a:buClr>
          <a:schemeClr val="tx1"/>
        </a:buClr>
        <a:buChar char="–"/>
        <a:defRPr>
          <a:solidFill>
            <a:schemeClr val="tx1"/>
          </a:solidFill>
          <a:latin typeface="+mn-lt"/>
        </a:defRPr>
      </a:lvl8pPr>
      <a:lvl9pPr marL="3862388" indent="-269875" algn="l" rtl="0" eaLnBrk="1" fontAlgn="base" hangingPunct="1">
        <a:spcBef>
          <a:spcPct val="20000"/>
        </a:spcBef>
        <a:spcAft>
          <a:spcPct val="0"/>
        </a:spcAft>
        <a:buClr>
          <a:schemeClr val="tx1"/>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412A3F-09D7-4BC8-A6E3-4603C6D01BCE}" type="datetimeFigureOut">
              <a:rPr lang="en-GB" smtClean="0"/>
              <a:pPr/>
              <a:t>11/12/2023</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D1075-EA33-4668-82F9-3779ACF13B3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gif"/><Relationship Id="rId2" Type="http://schemas.openxmlformats.org/officeDocument/2006/relationships/notesSlide" Target="../notesSlides/notesSlide1.xml"/><Relationship Id="rId16" Type="http://schemas.openxmlformats.org/officeDocument/2006/relationships/image" Target="../media/image22.jpe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10.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6.png"/></Relationships>
</file>

<file path=ppt/slides/_rels/slide5.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C1C05-C2AD-48DF-A789-75BE90532777}"/>
              </a:ext>
            </a:extLst>
          </p:cNvPr>
          <p:cNvSpPr>
            <a:spLocks noGrp="1"/>
          </p:cNvSpPr>
          <p:nvPr>
            <p:ph type="ctrTitle"/>
          </p:nvPr>
        </p:nvSpPr>
        <p:spPr>
          <a:xfrm>
            <a:off x="2376969" y="1534000"/>
            <a:ext cx="8676964" cy="329861"/>
          </a:xfrm>
        </p:spPr>
        <p:txBody>
          <a:bodyPr>
            <a:noAutofit/>
          </a:bodyPr>
          <a:lstStyle/>
          <a:p>
            <a:r>
              <a:rPr lang="en-GB" sz="2000" b="1" dirty="0">
                <a:effectLst/>
              </a:rPr>
              <a:t>Better Treatments for Breathlessness in Palliative and End of Life Care</a:t>
            </a:r>
          </a:p>
        </p:txBody>
      </p:sp>
      <p:sp>
        <p:nvSpPr>
          <p:cNvPr id="3" name="TextBox 2">
            <a:extLst>
              <a:ext uri="{FF2B5EF4-FFF2-40B4-BE49-F238E27FC236}">
                <a16:creationId xmlns:a16="http://schemas.microsoft.com/office/drawing/2014/main" id="{0B1E1F28-8964-45B4-B8F3-CF47F8F76AB5}"/>
              </a:ext>
            </a:extLst>
          </p:cNvPr>
          <p:cNvSpPr txBox="1"/>
          <p:nvPr/>
        </p:nvSpPr>
        <p:spPr>
          <a:xfrm>
            <a:off x="1641670" y="5988685"/>
            <a:ext cx="8993778" cy="523220"/>
          </a:xfrm>
          <a:prstGeom prst="rect">
            <a:avLst/>
          </a:prstGeom>
          <a:solidFill>
            <a:schemeClr val="accent1">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BETTER-B is funded by the European Union’s Horizon2020 research and innovation programme under grant agreement No. 825319. </a:t>
            </a:r>
            <a:r>
              <a:rPr lang="en-GB" sz="1400" dirty="0"/>
              <a:t>The views expressed in this presentation are those of the author(s) and not necessarily those of the funders. </a:t>
            </a:r>
          </a:p>
        </p:txBody>
      </p:sp>
      <p:pic>
        <p:nvPicPr>
          <p:cNvPr id="5" name="Picture 4" descr="European Commission, official website">
            <a:extLst>
              <a:ext uri="{FF2B5EF4-FFF2-40B4-BE49-F238E27FC236}">
                <a16:creationId xmlns:a16="http://schemas.microsoft.com/office/drawing/2014/main" id="{EF2EAD5C-F8E8-4DE3-8B8D-3095307822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51132" y="6058968"/>
            <a:ext cx="1540868" cy="38265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0F1C8950-47C2-4002-9C7F-169E39D4F995}"/>
              </a:ext>
            </a:extLst>
          </p:cNvPr>
          <p:cNvSpPr txBox="1"/>
          <p:nvPr/>
        </p:nvSpPr>
        <p:spPr>
          <a:xfrm>
            <a:off x="1556552" y="6499301"/>
            <a:ext cx="3601179" cy="369332"/>
          </a:xfrm>
          <a:prstGeom prst="rect">
            <a:avLst/>
          </a:prstGeom>
          <a:noFill/>
        </p:spPr>
        <p:txBody>
          <a:bodyPr wrap="none" rtlCol="0">
            <a:spAutoFit/>
          </a:bodyPr>
          <a:lstStyle/>
          <a:p>
            <a:r>
              <a:rPr lang="en-GB" dirty="0">
                <a:solidFill>
                  <a:schemeClr val="bg1"/>
                </a:solidFill>
              </a:rPr>
              <a:t>Follow us on twitter: #betterbreathe</a:t>
            </a:r>
          </a:p>
        </p:txBody>
      </p:sp>
      <p:sp>
        <p:nvSpPr>
          <p:cNvPr id="8" name="TextBox 7">
            <a:extLst>
              <a:ext uri="{FF2B5EF4-FFF2-40B4-BE49-F238E27FC236}">
                <a16:creationId xmlns:a16="http://schemas.microsoft.com/office/drawing/2014/main" id="{8054BF7B-E18F-462F-BCE2-806AFF82A30D}"/>
              </a:ext>
            </a:extLst>
          </p:cNvPr>
          <p:cNvSpPr txBox="1"/>
          <p:nvPr/>
        </p:nvSpPr>
        <p:spPr>
          <a:xfrm>
            <a:off x="7597138" y="6456270"/>
            <a:ext cx="2407006" cy="369332"/>
          </a:xfrm>
          <a:prstGeom prst="rect">
            <a:avLst/>
          </a:prstGeom>
          <a:noFill/>
        </p:spPr>
        <p:txBody>
          <a:bodyPr wrap="none" rtlCol="0">
            <a:spAutoFit/>
          </a:bodyPr>
          <a:lstStyle/>
          <a:p>
            <a:r>
              <a:rPr lang="en-GB" dirty="0">
                <a:solidFill>
                  <a:schemeClr val="bg1"/>
                </a:solidFill>
              </a:rPr>
              <a:t>www.better-breathe.eu</a:t>
            </a:r>
          </a:p>
        </p:txBody>
      </p:sp>
      <p:pic>
        <p:nvPicPr>
          <p:cNvPr id="9" name="Picture 6" descr="UMK">
            <a:extLst>
              <a:ext uri="{FF2B5EF4-FFF2-40B4-BE49-F238E27FC236}">
                <a16:creationId xmlns:a16="http://schemas.microsoft.com/office/drawing/2014/main" id="{2E755E72-C9FA-4446-9E52-0B3A1A3D491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5222" t="12041" r="2206" b="15002"/>
          <a:stretch/>
        </p:blipFill>
        <p:spPr bwMode="auto">
          <a:xfrm>
            <a:off x="3188588" y="4818210"/>
            <a:ext cx="1428252" cy="47096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UCD">
            <a:extLst>
              <a:ext uri="{FF2B5EF4-FFF2-40B4-BE49-F238E27FC236}">
                <a16:creationId xmlns:a16="http://schemas.microsoft.com/office/drawing/2014/main" id="{4912302D-1CBC-4080-8A7D-5062E9448CA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14141" y="4751612"/>
            <a:ext cx="415757" cy="6137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zienda Unità Sanitaria Locale di Reggio Emilia">
            <a:extLst>
              <a:ext uri="{FF2B5EF4-FFF2-40B4-BE49-F238E27FC236}">
                <a16:creationId xmlns:a16="http://schemas.microsoft.com/office/drawing/2014/main" id="{EC5463F5-C567-46C3-B802-F8D173CDB694}"/>
              </a:ext>
            </a:extLst>
          </p:cNvPr>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r="27519" b="14744"/>
          <a:stretch/>
        </p:blipFill>
        <p:spPr bwMode="auto">
          <a:xfrm>
            <a:off x="4111335" y="5426834"/>
            <a:ext cx="2092792" cy="447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Agostino Gemelli University Policlinic - Wikipedia">
            <a:extLst>
              <a:ext uri="{FF2B5EF4-FFF2-40B4-BE49-F238E27FC236}">
                <a16:creationId xmlns:a16="http://schemas.microsoft.com/office/drawing/2014/main" id="{0FDD205C-9A15-4264-99BF-4A90D28F4B24}"/>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295084" y="5431187"/>
            <a:ext cx="1180239" cy="4111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the-university-of-nottingham-1-logo-png-transparent - RAF Association">
            <a:extLst>
              <a:ext uri="{FF2B5EF4-FFF2-40B4-BE49-F238E27FC236}">
                <a16:creationId xmlns:a16="http://schemas.microsoft.com/office/drawing/2014/main" id="{C622266C-32BF-4711-955F-D09F10F68310}"/>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t="35348" b="35859"/>
          <a:stretch/>
        </p:blipFill>
        <p:spPr bwMode="auto">
          <a:xfrm>
            <a:off x="4569788" y="4813541"/>
            <a:ext cx="1513267" cy="435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KUM">
            <a:extLst>
              <a:ext uri="{FF2B5EF4-FFF2-40B4-BE49-F238E27FC236}">
                <a16:creationId xmlns:a16="http://schemas.microsoft.com/office/drawing/2014/main" id="{28EC4229-7536-4567-A3C6-1A02549F08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14142" y="5413839"/>
            <a:ext cx="1306236" cy="44581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ERS">
            <a:extLst>
              <a:ext uri="{FF2B5EF4-FFF2-40B4-BE49-F238E27FC236}">
                <a16:creationId xmlns:a16="http://schemas.microsoft.com/office/drawing/2014/main" id="{07CCC6DF-4751-4225-BB1C-2A5B8AE92B80}"/>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597138" y="5424512"/>
            <a:ext cx="1350914" cy="3870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University Of Technology Sydney Logo transparent PNG - StickPNG">
            <a:extLst>
              <a:ext uri="{FF2B5EF4-FFF2-40B4-BE49-F238E27FC236}">
                <a16:creationId xmlns:a16="http://schemas.microsoft.com/office/drawing/2014/main" id="{BE095C39-5BF7-4173-89BF-B959FB0841B4}"/>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067503" y="5407082"/>
            <a:ext cx="906416" cy="48330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UK-neu">
            <a:extLst>
              <a:ext uri="{FF2B5EF4-FFF2-40B4-BE49-F238E27FC236}">
                <a16:creationId xmlns:a16="http://schemas.microsoft.com/office/drawing/2014/main" id="{8C1FF918-CF11-42E1-A756-7CF2D5B63F5D}"/>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6204127" y="4849236"/>
            <a:ext cx="1311463" cy="4111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GUM">
            <a:extLst>
              <a:ext uri="{FF2B5EF4-FFF2-40B4-BE49-F238E27FC236}">
                <a16:creationId xmlns:a16="http://schemas.microsoft.com/office/drawing/2014/main" id="{EBF59F78-C940-4B8F-960F-0948ECC3E948}"/>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832447" y="4715877"/>
            <a:ext cx="440148" cy="573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TCD">
            <a:extLst>
              <a:ext uri="{FF2B5EF4-FFF2-40B4-BE49-F238E27FC236}">
                <a16:creationId xmlns:a16="http://schemas.microsoft.com/office/drawing/2014/main" id="{AFC5C69D-4CE1-4659-9165-F679E63780A2}"/>
              </a:ext>
            </a:extLst>
          </p:cNvPr>
          <p:cNvPicPr>
            <a:picLocks noChangeAspect="1" noChangeArrowheads="1"/>
          </p:cNvPicPr>
          <p:nvPr/>
        </p:nvPicPr>
        <p:blipFill rotWithShape="1">
          <a:blip r:embed="rId14">
            <a:extLst>
              <a:ext uri="{28A0092B-C50C-407E-A947-70E740481C1C}">
                <a14:useLocalDpi xmlns:a14="http://schemas.microsoft.com/office/drawing/2010/main" val="0"/>
              </a:ext>
            </a:extLst>
          </a:blip>
          <a:srcRect l="7788" t="10232" r="5790" b="11592"/>
          <a:stretch/>
        </p:blipFill>
        <p:spPr bwMode="auto">
          <a:xfrm>
            <a:off x="8497250" y="4771710"/>
            <a:ext cx="1869389" cy="58513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TRU Home • CTRU Leeds Research Portal">
            <a:extLst>
              <a:ext uri="{FF2B5EF4-FFF2-40B4-BE49-F238E27FC236}">
                <a16:creationId xmlns:a16="http://schemas.microsoft.com/office/drawing/2014/main" id="{2EB33697-4651-422E-8BA4-CAE7E5197BF2}"/>
              </a:ext>
            </a:extLst>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0039577" y="5344378"/>
            <a:ext cx="1014356" cy="540330"/>
          </a:xfrm>
          <a:prstGeom prst="rect">
            <a:avLst/>
          </a:prstGeom>
          <a:noFill/>
          <a:extLst>
            <a:ext uri="{909E8E84-426E-40DD-AFC4-6F175D3DCCD1}">
              <a14:hiddenFill xmlns:a14="http://schemas.microsoft.com/office/drawing/2010/main">
                <a:solidFill>
                  <a:srgbClr val="FFFFFF"/>
                </a:solidFill>
              </a14:hiddenFill>
            </a:ext>
          </a:extLst>
        </p:spPr>
      </p:pic>
      <p:sp>
        <p:nvSpPr>
          <p:cNvPr id="20" name="Prostokąt 19">
            <a:extLst>
              <a:ext uri="{FF2B5EF4-FFF2-40B4-BE49-F238E27FC236}">
                <a16:creationId xmlns:a16="http://schemas.microsoft.com/office/drawing/2014/main" id="{B4C181B9-F585-4A28-BC06-D1E498C77429}"/>
              </a:ext>
            </a:extLst>
          </p:cNvPr>
          <p:cNvSpPr/>
          <p:nvPr/>
        </p:nvSpPr>
        <p:spPr>
          <a:xfrm>
            <a:off x="2027549" y="2257479"/>
            <a:ext cx="9253028" cy="954107"/>
          </a:xfrm>
          <a:prstGeom prst="rect">
            <a:avLst/>
          </a:prstGeom>
        </p:spPr>
        <p:txBody>
          <a:bodyPr wrap="square">
            <a:spAutoFit/>
          </a:bodyPr>
          <a:lstStyle/>
          <a:p>
            <a:pPr marL="0" indent="0" algn="ctr">
              <a:buNone/>
            </a:pPr>
            <a:r>
              <a:rPr lang="en-GB" sz="2800" b="1" dirty="0"/>
              <a:t>Physicians </a:t>
            </a:r>
            <a:r>
              <a:rPr lang="pl-PL" sz="2800" b="1" dirty="0" err="1"/>
              <a:t>attitudes</a:t>
            </a:r>
            <a:r>
              <a:rPr lang="pl-PL" sz="2800" b="1" dirty="0"/>
              <a:t> and </a:t>
            </a:r>
            <a:r>
              <a:rPr lang="en-GB" sz="2800" b="1" dirty="0"/>
              <a:t>experiences of managing breathlessness in palliative, respiratory and end of life care</a:t>
            </a:r>
          </a:p>
        </p:txBody>
      </p:sp>
      <p:sp>
        <p:nvSpPr>
          <p:cNvPr id="21" name="Prostokąt 20">
            <a:extLst>
              <a:ext uri="{FF2B5EF4-FFF2-40B4-BE49-F238E27FC236}">
                <a16:creationId xmlns:a16="http://schemas.microsoft.com/office/drawing/2014/main" id="{7DCD9E41-FD43-4C81-8142-4431910FFE46}"/>
              </a:ext>
            </a:extLst>
          </p:cNvPr>
          <p:cNvSpPr/>
          <p:nvPr/>
        </p:nvSpPr>
        <p:spPr>
          <a:xfrm>
            <a:off x="3048000" y="3497920"/>
            <a:ext cx="7064772" cy="1107996"/>
          </a:xfrm>
          <a:prstGeom prst="rect">
            <a:avLst/>
          </a:prstGeom>
        </p:spPr>
        <p:txBody>
          <a:bodyPr wrap="square">
            <a:spAutoFit/>
          </a:bodyPr>
          <a:lstStyle/>
          <a:p>
            <a:pPr marL="0" indent="0" algn="ctr">
              <a:buNone/>
            </a:pPr>
            <a:r>
              <a:rPr lang="pl-PL" sz="2200" i="1" dirty="0"/>
              <a:t>Małgorzata Krajnik</a:t>
            </a:r>
          </a:p>
          <a:p>
            <a:pPr marL="0" indent="0" algn="ctr">
              <a:buNone/>
            </a:pPr>
            <a:r>
              <a:rPr lang="pl-PL" sz="2200" i="1" dirty="0"/>
              <a:t>Dept. of </a:t>
            </a:r>
            <a:r>
              <a:rPr lang="pl-PL" sz="2200" i="1" dirty="0" err="1"/>
              <a:t>Palliative</a:t>
            </a:r>
            <a:r>
              <a:rPr lang="pl-PL" sz="2200" i="1" dirty="0"/>
              <a:t> </a:t>
            </a:r>
            <a:r>
              <a:rPr lang="pl-PL" sz="2200" i="1" dirty="0" err="1"/>
              <a:t>Care</a:t>
            </a:r>
            <a:r>
              <a:rPr lang="pl-PL" sz="2200" i="1" dirty="0"/>
              <a:t>, Nicolaus Copernicus University, Collegium </a:t>
            </a:r>
            <a:r>
              <a:rPr lang="pl-PL" sz="2200" i="1" dirty="0" err="1"/>
              <a:t>Medicum</a:t>
            </a:r>
            <a:r>
              <a:rPr lang="pl-PL" sz="2200" i="1" dirty="0"/>
              <a:t> in Bydgoszcz, Poland</a:t>
            </a:r>
          </a:p>
        </p:txBody>
      </p:sp>
      <p:pic>
        <p:nvPicPr>
          <p:cNvPr id="4" name="Picture 3" descr="A close up of a sign&#10;&#10;Description automatically generated">
            <a:extLst>
              <a:ext uri="{FF2B5EF4-FFF2-40B4-BE49-F238E27FC236}">
                <a16:creationId xmlns:a16="http://schemas.microsoft.com/office/drawing/2014/main" id="{B4FE8A55-2C9C-EA58-21A3-0D38C44F47FD}"/>
              </a:ext>
            </a:extLst>
          </p:cNvPr>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1111132" y="5344378"/>
            <a:ext cx="1037319" cy="549676"/>
          </a:xfrm>
          <a:prstGeom prst="rect">
            <a:avLst/>
          </a:prstGeom>
        </p:spPr>
      </p:pic>
      <p:pic>
        <p:nvPicPr>
          <p:cNvPr id="6" name="Picture 2" descr="Better Breathe">
            <a:extLst>
              <a:ext uri="{FF2B5EF4-FFF2-40B4-BE49-F238E27FC236}">
                <a16:creationId xmlns:a16="http://schemas.microsoft.com/office/drawing/2014/main" id="{B5DF1F96-C206-3493-BC04-0BD0FE2386EB}"/>
              </a:ext>
            </a:extLst>
          </p:cNvPr>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0432297" y="4748118"/>
            <a:ext cx="1540868" cy="6087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3921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B3F96-8A59-9E4F-BF96-EB8738336B09}"/>
              </a:ext>
            </a:extLst>
          </p:cNvPr>
          <p:cNvSpPr>
            <a:spLocks noGrp="1"/>
          </p:cNvSpPr>
          <p:nvPr>
            <p:ph type="title"/>
          </p:nvPr>
        </p:nvSpPr>
        <p:spPr>
          <a:xfrm>
            <a:off x="1016000" y="440668"/>
            <a:ext cx="10160000" cy="648072"/>
          </a:xfrm>
        </p:spPr>
        <p:txBody>
          <a:bodyPr/>
          <a:lstStyle/>
          <a:p>
            <a:r>
              <a:rPr lang="en-GB" dirty="0"/>
              <a:t>Methods</a:t>
            </a:r>
            <a:r>
              <a:rPr lang="pl-PL" dirty="0"/>
              <a:t> (3)</a:t>
            </a:r>
            <a:endParaRPr lang="en-GB" dirty="0"/>
          </a:p>
        </p:txBody>
      </p:sp>
      <p:sp>
        <p:nvSpPr>
          <p:cNvPr id="3" name="Content Placeholder 2">
            <a:extLst>
              <a:ext uri="{FF2B5EF4-FFF2-40B4-BE49-F238E27FC236}">
                <a16:creationId xmlns:a16="http://schemas.microsoft.com/office/drawing/2014/main" id="{B7679AA3-3580-9FBD-5046-41197EA015E3}"/>
              </a:ext>
            </a:extLst>
          </p:cNvPr>
          <p:cNvSpPr>
            <a:spLocks noGrp="1"/>
          </p:cNvSpPr>
          <p:nvPr>
            <p:ph idx="1"/>
          </p:nvPr>
        </p:nvSpPr>
        <p:spPr>
          <a:xfrm>
            <a:off x="304984" y="1628800"/>
            <a:ext cx="11582032" cy="3977828"/>
          </a:xfrm>
        </p:spPr>
        <p:txBody>
          <a:bodyPr/>
          <a:lstStyle/>
          <a:p>
            <a:pPr>
              <a:buFont typeface="Arial" panose="020B0604020202020204" pitchFamily="34" charset="0"/>
              <a:buChar char="•"/>
            </a:pPr>
            <a:r>
              <a:rPr lang="en-US" sz="2000" dirty="0"/>
              <a:t>The survey was piloted on 20 international expert</a:t>
            </a:r>
            <a:r>
              <a:rPr lang="pl-PL" sz="2000" dirty="0"/>
              <a:t>s from </a:t>
            </a:r>
            <a:r>
              <a:rPr lang="en-US" sz="2000" dirty="0"/>
              <a:t>RM and PC</a:t>
            </a:r>
            <a:endParaRPr lang="pl-PL" sz="2000" dirty="0"/>
          </a:p>
          <a:p>
            <a:pPr>
              <a:buFont typeface="Arial" panose="020B0604020202020204" pitchFamily="34" charset="0"/>
              <a:buChar char="•"/>
            </a:pPr>
            <a:endParaRPr lang="pl-PL" sz="800" dirty="0"/>
          </a:p>
          <a:p>
            <a:pPr>
              <a:buFont typeface="Arial" panose="020B0604020202020204" pitchFamily="34" charset="0"/>
              <a:buChar char="•"/>
            </a:pPr>
            <a:r>
              <a:rPr lang="en-US" sz="2000" dirty="0"/>
              <a:t>10 in-depth interviews were performed among physicians from Germany, Italy, Poland and the UK to </a:t>
            </a:r>
            <a:r>
              <a:rPr lang="en-US" sz="2000" dirty="0" err="1"/>
              <a:t>minimise</a:t>
            </a:r>
            <a:r>
              <a:rPr lang="en-US" sz="2000" dirty="0"/>
              <a:t> measurement error and ensure user acceptability, face validity and comprehensiveness</a:t>
            </a:r>
            <a:endParaRPr lang="pl-PL" sz="2000" dirty="0"/>
          </a:p>
          <a:p>
            <a:pPr>
              <a:buFont typeface="Arial" panose="020B0604020202020204" pitchFamily="34" charset="0"/>
              <a:buChar char="•"/>
            </a:pPr>
            <a:endParaRPr lang="pl-PL" sz="800" dirty="0"/>
          </a:p>
          <a:p>
            <a:pPr>
              <a:buFont typeface="Arial" panose="020B0604020202020204" pitchFamily="34" charset="0"/>
              <a:buChar char="•"/>
            </a:pPr>
            <a:r>
              <a:rPr lang="en-US" sz="2000" dirty="0"/>
              <a:t>The </a:t>
            </a:r>
            <a:r>
              <a:rPr lang="en-GB" sz="2000" dirty="0">
                <a:solidFill>
                  <a:srgbClr val="000000"/>
                </a:solidFill>
              </a:rPr>
              <a:t>anonymous, voluntary online survey</a:t>
            </a:r>
            <a:r>
              <a:rPr lang="en-US" sz="2000" dirty="0"/>
              <a:t> was launched on 23/04/2019 and closed on 06/08/2019</a:t>
            </a:r>
            <a:endParaRPr lang="pl-PL" sz="2000" dirty="0"/>
          </a:p>
          <a:p>
            <a:pPr>
              <a:buFont typeface="Arial" panose="020B0604020202020204" pitchFamily="34" charset="0"/>
              <a:buChar char="•"/>
            </a:pPr>
            <a:endParaRPr lang="pl-PL" sz="800" b="0" i="0" dirty="0">
              <a:solidFill>
                <a:srgbClr val="000000"/>
              </a:solidFill>
              <a:effectLst/>
            </a:endParaRPr>
          </a:p>
          <a:p>
            <a:pPr>
              <a:buFont typeface="Arial" panose="020B0604020202020204" pitchFamily="34" charset="0"/>
              <a:buChar char="•"/>
            </a:pPr>
            <a:r>
              <a:rPr lang="en-GB" sz="2000" b="0" i="0" dirty="0">
                <a:solidFill>
                  <a:srgbClr val="000000"/>
                </a:solidFill>
                <a:effectLst/>
              </a:rPr>
              <a:t>Survey links were disseminated via newsletter mailing lists to members of the </a:t>
            </a:r>
          </a:p>
          <a:p>
            <a:pPr lvl="1">
              <a:buFont typeface="Wingdings" panose="05000000000000000000" pitchFamily="2" charset="2"/>
              <a:buChar char="Ø"/>
            </a:pPr>
            <a:r>
              <a:rPr lang="en-GB" sz="2000" b="0" i="0" dirty="0">
                <a:solidFill>
                  <a:srgbClr val="000000"/>
                </a:solidFill>
                <a:effectLst/>
              </a:rPr>
              <a:t>European Respiratory Society (ERS), </a:t>
            </a:r>
            <a:endParaRPr lang="en-GB" sz="2000" dirty="0">
              <a:solidFill>
                <a:srgbClr val="000000"/>
              </a:solidFill>
            </a:endParaRPr>
          </a:p>
          <a:p>
            <a:pPr lvl="1">
              <a:buFont typeface="Wingdings" panose="05000000000000000000" pitchFamily="2" charset="2"/>
              <a:buChar char="Ø"/>
            </a:pPr>
            <a:r>
              <a:rPr lang="en-GB" sz="2000" b="0" i="0" dirty="0">
                <a:solidFill>
                  <a:srgbClr val="000000"/>
                </a:solidFill>
                <a:effectLst/>
              </a:rPr>
              <a:t>European Association for Palliative Care (EAPC) </a:t>
            </a:r>
          </a:p>
          <a:p>
            <a:pPr lvl="1">
              <a:buFont typeface="Wingdings" panose="05000000000000000000" pitchFamily="2" charset="2"/>
              <a:buChar char="Ø"/>
            </a:pPr>
            <a:r>
              <a:rPr lang="en-GB" sz="2000" b="0" i="0" dirty="0">
                <a:solidFill>
                  <a:srgbClr val="000000"/>
                </a:solidFill>
                <a:effectLst/>
              </a:rPr>
              <a:t>British Thoracic Society (BTS), and </a:t>
            </a:r>
          </a:p>
          <a:p>
            <a:pPr lvl="1">
              <a:buFont typeface="Wingdings" panose="05000000000000000000" pitchFamily="2" charset="2"/>
              <a:buChar char="Ø"/>
            </a:pPr>
            <a:r>
              <a:rPr lang="en-GB" sz="2000" dirty="0">
                <a:solidFill>
                  <a:srgbClr val="000000"/>
                </a:solidFill>
              </a:rPr>
              <a:t>A</a:t>
            </a:r>
            <a:r>
              <a:rPr lang="en-GB" sz="2000" b="0" i="0" dirty="0">
                <a:solidFill>
                  <a:srgbClr val="000000"/>
                </a:solidFill>
                <a:effectLst/>
              </a:rPr>
              <a:t>s a news item feature on the Palliative Care Formulary (PCF) website.</a:t>
            </a:r>
          </a:p>
          <a:p>
            <a:pPr>
              <a:buFont typeface="Arial" panose="020B0604020202020204" pitchFamily="34" charset="0"/>
              <a:buChar char="•"/>
            </a:pPr>
            <a:endParaRPr lang="en-GB" sz="2000" u="none" strike="noStrike" dirty="0">
              <a:solidFill>
                <a:srgbClr val="000000"/>
              </a:solidFill>
            </a:endParaRPr>
          </a:p>
          <a:p>
            <a:pPr marL="0" indent="0">
              <a:buNone/>
            </a:pPr>
            <a:endParaRPr lang="en-GB" sz="2000" b="0" i="0" u="none" strike="noStrike" dirty="0">
              <a:effectLst/>
            </a:endParaRPr>
          </a:p>
          <a:p>
            <a:pPr marL="0" indent="0">
              <a:buNone/>
            </a:pPr>
            <a:endParaRPr lang="en-GB" sz="2000" dirty="0"/>
          </a:p>
          <a:p>
            <a:pPr marL="0" indent="0">
              <a:buNone/>
            </a:pPr>
            <a:endParaRPr lang="en-GB" sz="2000" b="1" dirty="0"/>
          </a:p>
          <a:p>
            <a:pPr>
              <a:buFont typeface="Arial" panose="020B0604020202020204" pitchFamily="34" charset="0"/>
              <a:buChar char="•"/>
            </a:pPr>
            <a:endParaRPr lang="en-US" sz="2000" u="none" strike="noStrike" dirty="0"/>
          </a:p>
          <a:p>
            <a:pPr marL="0" indent="0">
              <a:buNone/>
            </a:pPr>
            <a:endParaRPr lang="en-GB" sz="2800" b="1" dirty="0"/>
          </a:p>
          <a:p>
            <a:endParaRPr lang="en-GB" dirty="0"/>
          </a:p>
        </p:txBody>
      </p:sp>
      <p:pic>
        <p:nvPicPr>
          <p:cNvPr id="4" name="Picture 10">
            <a:extLst>
              <a:ext uri="{FF2B5EF4-FFF2-40B4-BE49-F238E27FC236}">
                <a16:creationId xmlns:a16="http://schemas.microsoft.com/office/drawing/2014/main" id="{47879846-CC8C-4316-8196-35B2FC6FAEE6}"/>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1278" y="492513"/>
            <a:ext cx="2398102" cy="7166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7">
            <a:extLst>
              <a:ext uri="{FF2B5EF4-FFF2-40B4-BE49-F238E27FC236}">
                <a16:creationId xmlns:a16="http://schemas.microsoft.com/office/drawing/2014/main" id="{79C0BA8E-9B87-3FEE-C6FC-B70A60C39B76}"/>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7310351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9C7F6ED-EDD0-26FC-66E5-4E637664C5FF}"/>
              </a:ext>
            </a:extLst>
          </p:cNvPr>
          <p:cNvSpPr>
            <a:spLocks noGrp="1"/>
          </p:cNvSpPr>
          <p:nvPr>
            <p:ph idx="1"/>
          </p:nvPr>
        </p:nvSpPr>
        <p:spPr>
          <a:xfrm>
            <a:off x="623392" y="1700808"/>
            <a:ext cx="11125236" cy="3744416"/>
          </a:xfrm>
        </p:spPr>
        <p:txBody>
          <a:bodyPr/>
          <a:lstStyle/>
          <a:p>
            <a:pPr marL="0" indent="0">
              <a:buNone/>
            </a:pPr>
            <a:endParaRPr lang="en-GB" sz="2000" dirty="0"/>
          </a:p>
          <a:p>
            <a:pPr algn="just">
              <a:buFont typeface="Arial" panose="020B0604020202020204" pitchFamily="34" charset="0"/>
              <a:buChar char="•"/>
            </a:pPr>
            <a:r>
              <a:rPr lang="en-GB" sz="2000" dirty="0"/>
              <a:t>Obtained ethical approval from the KCL Research Ethics Committee (REC) </a:t>
            </a:r>
            <a:r>
              <a:rPr lang="en-GB" sz="2000" b="0" i="0" dirty="0">
                <a:solidFill>
                  <a:srgbClr val="000000"/>
                </a:solidFill>
                <a:effectLst/>
              </a:rPr>
              <a:t>(reference no: MRA-18/19-11108). </a:t>
            </a:r>
            <a:r>
              <a:rPr lang="en-GB" sz="2000" dirty="0">
                <a:solidFill>
                  <a:srgbClr val="000000"/>
                </a:solidFill>
              </a:rPr>
              <a:t>S</a:t>
            </a:r>
            <a:r>
              <a:rPr lang="en-GB" sz="2000" b="0" i="0" dirty="0">
                <a:solidFill>
                  <a:srgbClr val="000000"/>
                </a:solidFill>
                <a:effectLst/>
              </a:rPr>
              <a:t>urvey received Minimal Risk Registration from the REC.</a:t>
            </a:r>
            <a:endParaRPr lang="pl-PL" sz="2000" b="0" i="0" dirty="0">
              <a:solidFill>
                <a:srgbClr val="000000"/>
              </a:solidFill>
              <a:effectLst/>
            </a:endParaRPr>
          </a:p>
          <a:p>
            <a:pPr algn="just">
              <a:buFont typeface="Arial" panose="020B0604020202020204" pitchFamily="34" charset="0"/>
              <a:buChar char="•"/>
            </a:pPr>
            <a:endParaRPr lang="en-US" sz="800" b="0" i="0" dirty="0">
              <a:effectLst/>
            </a:endParaRPr>
          </a:p>
          <a:p>
            <a:pPr algn="just" rtl="0" fontAlgn="base">
              <a:buFont typeface="Arial" panose="020B0604020202020204" pitchFamily="34" charset="0"/>
              <a:buChar char="•"/>
            </a:pPr>
            <a:r>
              <a:rPr lang="en-GB" sz="2000" b="0" i="0" dirty="0">
                <a:solidFill>
                  <a:srgbClr val="000000"/>
                </a:solidFill>
                <a:effectLst/>
              </a:rPr>
              <a:t>KCL had responsibility for the survey which was held securely there. Responsibility and governance were not delegated to any of the other partners.</a:t>
            </a:r>
            <a:endParaRPr lang="pl-PL" sz="2000" dirty="0">
              <a:solidFill>
                <a:srgbClr val="000000"/>
              </a:solidFill>
            </a:endParaRPr>
          </a:p>
          <a:p>
            <a:pPr algn="just" rtl="0" fontAlgn="base">
              <a:buFont typeface="Arial" panose="020B0604020202020204" pitchFamily="34" charset="0"/>
              <a:buChar char="•"/>
            </a:pPr>
            <a:endParaRPr lang="pl-PL" sz="800" b="0" i="0" dirty="0">
              <a:solidFill>
                <a:srgbClr val="000000"/>
              </a:solidFill>
              <a:effectLst/>
            </a:endParaRPr>
          </a:p>
          <a:p>
            <a:pPr algn="just">
              <a:buFont typeface="Arial" panose="020B0604020202020204" pitchFamily="34" charset="0"/>
              <a:buChar char="•"/>
            </a:pPr>
            <a:r>
              <a:rPr lang="en-US" sz="2000" dirty="0"/>
              <a:t>Physicians were informed that by completing the survey, they provided informed consent for use of their </a:t>
            </a:r>
            <a:r>
              <a:rPr lang="en-US" sz="2000" dirty="0" err="1"/>
              <a:t>anonymi</a:t>
            </a:r>
            <a:r>
              <a:rPr lang="pl-PL" sz="2000" dirty="0"/>
              <a:t>s</a:t>
            </a:r>
            <a:r>
              <a:rPr lang="en-US" sz="2000" dirty="0"/>
              <a:t>ed data.</a:t>
            </a:r>
            <a:endParaRPr lang="en-GB" sz="2000" b="0" i="0" dirty="0">
              <a:solidFill>
                <a:srgbClr val="000000"/>
              </a:solidFill>
              <a:effectLst/>
            </a:endParaRPr>
          </a:p>
          <a:p>
            <a:pPr marL="0" indent="0" algn="just" rtl="0" fontAlgn="base">
              <a:buNone/>
            </a:pPr>
            <a:endParaRPr lang="en-GB" sz="2000" dirty="0"/>
          </a:p>
        </p:txBody>
      </p:sp>
      <p:pic>
        <p:nvPicPr>
          <p:cNvPr id="4" name="Picture 10">
            <a:extLst>
              <a:ext uri="{FF2B5EF4-FFF2-40B4-BE49-F238E27FC236}">
                <a16:creationId xmlns:a16="http://schemas.microsoft.com/office/drawing/2014/main" id="{D8A83B1F-AE39-4F6B-A20B-4B880182EA89}"/>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1278" y="492513"/>
            <a:ext cx="2398102" cy="716620"/>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a:extLst>
              <a:ext uri="{FF2B5EF4-FFF2-40B4-BE49-F238E27FC236}">
                <a16:creationId xmlns:a16="http://schemas.microsoft.com/office/drawing/2014/main" id="{56924593-D0F2-4A4A-8402-67E812F8BE94}"/>
              </a:ext>
            </a:extLst>
          </p:cNvPr>
          <p:cNvSpPr txBox="1">
            <a:spLocks/>
          </p:cNvSpPr>
          <p:nvPr/>
        </p:nvSpPr>
        <p:spPr bwMode="auto">
          <a:xfrm>
            <a:off x="450329" y="573442"/>
            <a:ext cx="10160000" cy="648072"/>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en-GB" kern="0" dirty="0"/>
              <a:t>Methods</a:t>
            </a:r>
            <a:r>
              <a:rPr lang="pl-PL" kern="0" dirty="0"/>
              <a:t> (4)</a:t>
            </a:r>
            <a:endParaRPr lang="en-GB" kern="0" dirty="0"/>
          </a:p>
        </p:txBody>
      </p:sp>
      <p:sp>
        <p:nvSpPr>
          <p:cNvPr id="2" name="TextBox 7">
            <a:extLst>
              <a:ext uri="{FF2B5EF4-FFF2-40B4-BE49-F238E27FC236}">
                <a16:creationId xmlns:a16="http://schemas.microsoft.com/office/drawing/2014/main" id="{385C0E06-84E0-0664-9FB4-CF51E722CB9B}"/>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0159024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az 3">
            <a:extLst>
              <a:ext uri="{FF2B5EF4-FFF2-40B4-BE49-F238E27FC236}">
                <a16:creationId xmlns:a16="http://schemas.microsoft.com/office/drawing/2014/main" id="{1EDCB498-A642-4C38-AED5-10F013B7F1A3}"/>
              </a:ext>
            </a:extLst>
          </p:cNvPr>
          <p:cNvPicPr>
            <a:picLocks noChangeAspect="1"/>
          </p:cNvPicPr>
          <p:nvPr/>
        </p:nvPicPr>
        <p:blipFill>
          <a:blip r:embed="rId2"/>
          <a:stretch>
            <a:fillRect/>
          </a:stretch>
        </p:blipFill>
        <p:spPr>
          <a:xfrm>
            <a:off x="651782" y="440668"/>
            <a:ext cx="5444218" cy="5724636"/>
          </a:xfrm>
          <a:prstGeom prst="rect">
            <a:avLst/>
          </a:prstGeom>
        </p:spPr>
      </p:pic>
      <p:sp>
        <p:nvSpPr>
          <p:cNvPr id="8" name="Prostokąt 7">
            <a:extLst>
              <a:ext uri="{FF2B5EF4-FFF2-40B4-BE49-F238E27FC236}">
                <a16:creationId xmlns:a16="http://schemas.microsoft.com/office/drawing/2014/main" id="{1AF72A60-7634-4335-B7B2-080EE97E9D7D}"/>
              </a:ext>
            </a:extLst>
          </p:cNvPr>
          <p:cNvSpPr/>
          <p:nvPr/>
        </p:nvSpPr>
        <p:spPr>
          <a:xfrm>
            <a:off x="6672064" y="5334307"/>
            <a:ext cx="4568464" cy="830997"/>
          </a:xfrm>
          <a:prstGeom prst="rect">
            <a:avLst/>
          </a:prstGeom>
        </p:spPr>
        <p:txBody>
          <a:bodyPr wrap="square">
            <a:spAutoFit/>
          </a:bodyPr>
          <a:lstStyle/>
          <a:p>
            <a:r>
              <a:rPr lang="pl-PL" sz="1600" i="1" dirty="0">
                <a:solidFill>
                  <a:srgbClr val="212121"/>
                </a:solidFill>
              </a:rPr>
              <a:t>Krajnik M, Hepgul N, Wilcock A, Jassem E, Bandurski T, Tanzi S, Simon ST, Higginson IJ, Jolley CJ; BETTER-B </a:t>
            </a:r>
            <a:r>
              <a:rPr lang="pl-PL" sz="1600" i="1" dirty="0" err="1">
                <a:solidFill>
                  <a:srgbClr val="212121"/>
                </a:solidFill>
              </a:rPr>
              <a:t>research</a:t>
            </a:r>
            <a:r>
              <a:rPr lang="pl-PL" sz="1600" i="1" dirty="0">
                <a:solidFill>
                  <a:srgbClr val="212121"/>
                </a:solidFill>
              </a:rPr>
              <a:t> </a:t>
            </a:r>
            <a:r>
              <a:rPr lang="pl-PL" sz="1600" i="1" dirty="0" err="1">
                <a:solidFill>
                  <a:srgbClr val="212121"/>
                </a:solidFill>
              </a:rPr>
              <a:t>consortium</a:t>
            </a:r>
            <a:r>
              <a:rPr lang="pl-PL" sz="1600" i="1" dirty="0">
                <a:solidFill>
                  <a:srgbClr val="212121"/>
                </a:solidFill>
              </a:rPr>
              <a:t>. BMC </a:t>
            </a:r>
            <a:r>
              <a:rPr lang="pl-PL" sz="1600" i="1" dirty="0" err="1">
                <a:solidFill>
                  <a:srgbClr val="212121"/>
                </a:solidFill>
              </a:rPr>
              <a:t>Pulm</a:t>
            </a:r>
            <a:r>
              <a:rPr lang="pl-PL" sz="1600" i="1" dirty="0">
                <a:solidFill>
                  <a:srgbClr val="212121"/>
                </a:solidFill>
              </a:rPr>
              <a:t> Med. 2022;22(1):41.</a:t>
            </a:r>
            <a:endParaRPr lang="pl-PL" sz="1600" i="1" dirty="0"/>
          </a:p>
        </p:txBody>
      </p:sp>
      <p:pic>
        <p:nvPicPr>
          <p:cNvPr id="5" name="Obraz 4">
            <a:extLst>
              <a:ext uri="{FF2B5EF4-FFF2-40B4-BE49-F238E27FC236}">
                <a16:creationId xmlns:a16="http://schemas.microsoft.com/office/drawing/2014/main" id="{0DBCECAD-1A35-405F-B70A-8265D9D88555}"/>
              </a:ext>
            </a:extLst>
          </p:cNvPr>
          <p:cNvPicPr>
            <a:picLocks noChangeAspect="1"/>
          </p:cNvPicPr>
          <p:nvPr/>
        </p:nvPicPr>
        <p:blipFill>
          <a:blip r:embed="rId3"/>
          <a:stretch>
            <a:fillRect/>
          </a:stretch>
        </p:blipFill>
        <p:spPr>
          <a:xfrm>
            <a:off x="9232758" y="556689"/>
            <a:ext cx="2516679" cy="756084"/>
          </a:xfrm>
          <a:prstGeom prst="rect">
            <a:avLst/>
          </a:prstGeom>
        </p:spPr>
      </p:pic>
      <p:sp>
        <p:nvSpPr>
          <p:cNvPr id="6" name="Prostokąt 5">
            <a:extLst>
              <a:ext uri="{FF2B5EF4-FFF2-40B4-BE49-F238E27FC236}">
                <a16:creationId xmlns:a16="http://schemas.microsoft.com/office/drawing/2014/main" id="{4D0E6369-2BCB-47DC-987A-22EF9AC0D0FA}"/>
              </a:ext>
            </a:extLst>
          </p:cNvPr>
          <p:cNvSpPr/>
          <p:nvPr/>
        </p:nvSpPr>
        <p:spPr>
          <a:xfrm>
            <a:off x="6704358" y="2780928"/>
            <a:ext cx="4835860" cy="1569660"/>
          </a:xfrm>
          <a:prstGeom prst="rect">
            <a:avLst/>
          </a:prstGeom>
        </p:spPr>
        <p:txBody>
          <a:bodyPr wrap="square">
            <a:spAutoFit/>
          </a:bodyPr>
          <a:lstStyle/>
          <a:p>
            <a:r>
              <a:rPr lang="en-US" dirty="0">
                <a:latin typeface="Arial" panose="020B0604020202020204" pitchFamily="34" charset="0"/>
                <a:cs typeface="Arial" panose="020B0604020202020204" pitchFamily="34" charset="0"/>
              </a:rPr>
              <a:t>450 evaluable responses were included in the final analyses</a:t>
            </a:r>
            <a:r>
              <a:rPr lang="en-GB" dirty="0">
                <a:latin typeface="Arial" panose="020B0604020202020204" pitchFamily="34" charset="0"/>
                <a:cs typeface="Arial" panose="020B0604020202020204" pitchFamily="34" charset="0"/>
              </a:rPr>
              <a:t>:</a:t>
            </a:r>
            <a:r>
              <a:rPr lang="pl-PL"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348 (77%) RM</a:t>
            </a:r>
            <a:endParaRPr lang="pl-PL"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102 (23%) PC </a:t>
            </a:r>
            <a:r>
              <a:rPr lang="pl-PL" dirty="0">
                <a:latin typeface="Arial" panose="020B0604020202020204" pitchFamily="34" charset="0"/>
                <a:cs typeface="Arial" panose="020B0604020202020204" pitchFamily="34" charset="0"/>
              </a:rPr>
              <a:t>p</a:t>
            </a:r>
            <a:r>
              <a:rPr lang="en-GB" dirty="0" err="1">
                <a:latin typeface="Arial" panose="020B0604020202020204" pitchFamily="34" charset="0"/>
                <a:cs typeface="Arial" panose="020B0604020202020204" pitchFamily="34" charset="0"/>
              </a:rPr>
              <a:t>hysicians</a:t>
            </a:r>
            <a:endParaRPr lang="en-GB" dirty="0">
              <a:latin typeface="Arial" panose="020B0604020202020204" pitchFamily="34" charset="0"/>
              <a:cs typeface="Arial" panose="020B0604020202020204" pitchFamily="34" charset="0"/>
            </a:endParaRPr>
          </a:p>
        </p:txBody>
      </p:sp>
      <p:sp>
        <p:nvSpPr>
          <p:cNvPr id="11" name="Title 1">
            <a:extLst>
              <a:ext uri="{FF2B5EF4-FFF2-40B4-BE49-F238E27FC236}">
                <a16:creationId xmlns:a16="http://schemas.microsoft.com/office/drawing/2014/main" id="{3CE6E577-DE16-492A-B6B8-5E203E299E5C}"/>
              </a:ext>
            </a:extLst>
          </p:cNvPr>
          <p:cNvSpPr txBox="1">
            <a:spLocks/>
          </p:cNvSpPr>
          <p:nvPr/>
        </p:nvSpPr>
        <p:spPr>
          <a:xfrm>
            <a:off x="6240016" y="440668"/>
            <a:ext cx="1839640" cy="648072"/>
          </a:xfrm>
          <a:prstGeom prst="rect">
            <a:avLst/>
          </a:prstGeom>
        </p:spPr>
        <p:txBody>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pl-PL" kern="0"/>
              <a:t>R</a:t>
            </a:r>
            <a:r>
              <a:rPr lang="en-GB" kern="0"/>
              <a:t>esults</a:t>
            </a:r>
            <a:endParaRPr lang="en-GB" kern="0" dirty="0"/>
          </a:p>
        </p:txBody>
      </p:sp>
      <p:sp>
        <p:nvSpPr>
          <p:cNvPr id="2" name="TextBox 7">
            <a:extLst>
              <a:ext uri="{FF2B5EF4-FFF2-40B4-BE49-F238E27FC236}">
                <a16:creationId xmlns:a16="http://schemas.microsoft.com/office/drawing/2014/main" id="{6732D9E2-9B15-274B-971D-51A0DDC154F9}"/>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246019541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4BDDD1A-622E-4838-B99A-DC6315C6214A}"/>
              </a:ext>
            </a:extLst>
          </p:cNvPr>
          <p:cNvSpPr>
            <a:spLocks noGrp="1"/>
          </p:cNvSpPr>
          <p:nvPr>
            <p:ph type="title"/>
          </p:nvPr>
        </p:nvSpPr>
        <p:spPr>
          <a:xfrm>
            <a:off x="335360" y="296652"/>
            <a:ext cx="6304136" cy="504602"/>
          </a:xfrm>
        </p:spPr>
        <p:txBody>
          <a:bodyPr/>
          <a:lstStyle/>
          <a:p>
            <a:r>
              <a:rPr lang="pl-PL" dirty="0"/>
              <a:t>Respondent </a:t>
            </a:r>
            <a:r>
              <a:rPr lang="pl-PL" dirty="0" err="1"/>
              <a:t>characteristics</a:t>
            </a:r>
            <a:r>
              <a:rPr lang="pl-PL" dirty="0"/>
              <a:t> - 1</a:t>
            </a:r>
          </a:p>
        </p:txBody>
      </p:sp>
      <p:graphicFrame>
        <p:nvGraphicFramePr>
          <p:cNvPr id="4" name="Symbol zastępczy zawartości 3">
            <a:extLst>
              <a:ext uri="{FF2B5EF4-FFF2-40B4-BE49-F238E27FC236}">
                <a16:creationId xmlns:a16="http://schemas.microsoft.com/office/drawing/2014/main" id="{14261DA0-9B54-4F9A-A037-2121299F5CD2}"/>
              </a:ext>
            </a:extLst>
          </p:cNvPr>
          <p:cNvGraphicFramePr>
            <a:graphicFrameLocks noGrp="1"/>
          </p:cNvGraphicFramePr>
          <p:nvPr>
            <p:ph idx="1"/>
            <p:extLst>
              <p:ext uri="{D42A27DB-BD31-4B8C-83A1-F6EECF244321}">
                <p14:modId xmlns:p14="http://schemas.microsoft.com/office/powerpoint/2010/main" val="3907679221"/>
              </p:ext>
            </p:extLst>
          </p:nvPr>
        </p:nvGraphicFramePr>
        <p:xfrm>
          <a:off x="335360" y="980728"/>
          <a:ext cx="10603470" cy="5491480"/>
        </p:xfrm>
        <a:graphic>
          <a:graphicData uri="http://schemas.openxmlformats.org/drawingml/2006/table">
            <a:tbl>
              <a:tblPr firstRow="1" bandRow="1">
                <a:tableStyleId>{5940675A-B579-460E-94D1-54222C63F5DA}</a:tableStyleId>
              </a:tblPr>
              <a:tblGrid>
                <a:gridCol w="2772308">
                  <a:extLst>
                    <a:ext uri="{9D8B030D-6E8A-4147-A177-3AD203B41FA5}">
                      <a16:colId xmlns:a16="http://schemas.microsoft.com/office/drawing/2014/main" val="3480833547"/>
                    </a:ext>
                  </a:extLst>
                </a:gridCol>
                <a:gridCol w="1368152">
                  <a:extLst>
                    <a:ext uri="{9D8B030D-6E8A-4147-A177-3AD203B41FA5}">
                      <a16:colId xmlns:a16="http://schemas.microsoft.com/office/drawing/2014/main" val="1273057976"/>
                    </a:ext>
                  </a:extLst>
                </a:gridCol>
                <a:gridCol w="1296144">
                  <a:extLst>
                    <a:ext uri="{9D8B030D-6E8A-4147-A177-3AD203B41FA5}">
                      <a16:colId xmlns:a16="http://schemas.microsoft.com/office/drawing/2014/main" val="2004152837"/>
                    </a:ext>
                  </a:extLst>
                </a:gridCol>
                <a:gridCol w="5166866">
                  <a:extLst>
                    <a:ext uri="{9D8B030D-6E8A-4147-A177-3AD203B41FA5}">
                      <a16:colId xmlns:a16="http://schemas.microsoft.com/office/drawing/2014/main" val="2194938717"/>
                    </a:ext>
                  </a:extLst>
                </a:gridCol>
              </a:tblGrid>
              <a:tr h="370840">
                <a:tc>
                  <a:txBody>
                    <a:bodyPr/>
                    <a:lstStyle/>
                    <a:p>
                      <a:endParaRPr lang="pl-PL" dirty="0"/>
                    </a:p>
                  </a:txBody>
                  <a:tcPr/>
                </a:tc>
                <a:tc>
                  <a:txBody>
                    <a:bodyPr/>
                    <a:lstStyle/>
                    <a:p>
                      <a:r>
                        <a:rPr lang="pl-PL" dirty="0"/>
                        <a:t>RM (n=348)</a:t>
                      </a:r>
                    </a:p>
                  </a:txBody>
                  <a:tcPr/>
                </a:tc>
                <a:tc>
                  <a:txBody>
                    <a:bodyPr/>
                    <a:lstStyle/>
                    <a:p>
                      <a:r>
                        <a:rPr lang="pl-PL" dirty="0"/>
                        <a:t>PC (n=102)</a:t>
                      </a:r>
                    </a:p>
                  </a:txBody>
                  <a:tcPr/>
                </a:tc>
                <a:tc>
                  <a:txBody>
                    <a:bodyPr/>
                    <a:lstStyle/>
                    <a:p>
                      <a:r>
                        <a:rPr lang="pl-PL" dirty="0" err="1"/>
                        <a:t>Specialties</a:t>
                      </a:r>
                      <a:r>
                        <a:rPr lang="pl-PL" dirty="0"/>
                        <a:t> </a:t>
                      </a:r>
                      <a:r>
                        <a:rPr lang="pl-PL" dirty="0" err="1"/>
                        <a:t>compared</a:t>
                      </a:r>
                      <a:r>
                        <a:rPr lang="pl-PL" dirty="0"/>
                        <a:t> </a:t>
                      </a:r>
                      <a:r>
                        <a:rPr lang="pl-PL" sz="1800" dirty="0"/>
                        <a:t>(</a:t>
                      </a:r>
                      <a:r>
                        <a:rPr lang="el-GR" sz="1800" dirty="0"/>
                        <a:t>χ2)</a:t>
                      </a:r>
                      <a:r>
                        <a:rPr lang="pl-PL" sz="1800" dirty="0"/>
                        <a:t> p </a:t>
                      </a:r>
                      <a:r>
                        <a:rPr lang="pl-PL" sz="1800" dirty="0" err="1"/>
                        <a:t>value</a:t>
                      </a:r>
                      <a:endParaRPr lang="pl-PL" sz="1800" dirty="0"/>
                    </a:p>
                  </a:txBody>
                  <a:tcPr/>
                </a:tc>
                <a:extLst>
                  <a:ext uri="{0D108BD9-81ED-4DB2-BD59-A6C34878D82A}">
                    <a16:rowId xmlns:a16="http://schemas.microsoft.com/office/drawing/2014/main" val="93930615"/>
                  </a:ext>
                </a:extLst>
              </a:tr>
              <a:tr h="0">
                <a:tc>
                  <a:txBody>
                    <a:bodyPr/>
                    <a:lstStyle/>
                    <a:p>
                      <a:r>
                        <a:rPr lang="pl-PL" dirty="0"/>
                        <a:t>AGE</a:t>
                      </a:r>
                    </a:p>
                    <a:p>
                      <a:r>
                        <a:rPr lang="pl-PL" sz="1500" dirty="0"/>
                        <a:t>25–35	                                     36–45	                                     </a:t>
                      </a:r>
                    </a:p>
                    <a:p>
                      <a:r>
                        <a:rPr lang="pl-PL" sz="1500" dirty="0"/>
                        <a:t>46–55	                                        &gt; 56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sz="1500"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500" dirty="0"/>
                        <a:t>55 (16%)	</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1500" dirty="0"/>
                        <a:t>123 (35%)</a:t>
                      </a:r>
                    </a:p>
                    <a:p>
                      <a:r>
                        <a:rPr lang="pl-PL" sz="1500" dirty="0"/>
                        <a:t>86 (25%)</a:t>
                      </a:r>
                    </a:p>
                    <a:p>
                      <a:r>
                        <a:rPr lang="pl-PL" sz="1500" dirty="0"/>
                        <a:t>84 (24%)</a:t>
                      </a:r>
                    </a:p>
                  </a:txBody>
                  <a:tcPr/>
                </a:tc>
                <a:tc>
                  <a:txBody>
                    <a:bodyPr/>
                    <a:lstStyle/>
                    <a:p>
                      <a:endParaRPr lang="pl-PL" sz="1500" dirty="0"/>
                    </a:p>
                    <a:p>
                      <a:r>
                        <a:rPr lang="pl-PL" sz="1500" dirty="0"/>
                        <a:t>19 (19%)	</a:t>
                      </a:r>
                    </a:p>
                    <a:p>
                      <a:r>
                        <a:rPr lang="pl-PL" sz="1500" dirty="0"/>
                        <a:t>33 (32%)</a:t>
                      </a:r>
                    </a:p>
                    <a:p>
                      <a:r>
                        <a:rPr lang="pl-PL" sz="1500" dirty="0"/>
                        <a:t>33 (32%)</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1500" dirty="0"/>
                        <a:t>16 (16%)</a:t>
                      </a:r>
                    </a:p>
                  </a:txBody>
                  <a:tcPr/>
                </a:tc>
                <a:tc>
                  <a:txBody>
                    <a:bodyPr/>
                    <a:lstStyle/>
                    <a:p>
                      <a:endParaRPr lang="pl-PL" sz="1500" dirty="0"/>
                    </a:p>
                    <a:p>
                      <a:r>
                        <a:rPr lang="pl-PL" sz="1500" dirty="0"/>
                        <a:t>p = 0.181</a:t>
                      </a:r>
                    </a:p>
                  </a:txBody>
                  <a:tcPr/>
                </a:tc>
                <a:extLst>
                  <a:ext uri="{0D108BD9-81ED-4DB2-BD59-A6C34878D82A}">
                    <a16:rowId xmlns:a16="http://schemas.microsoft.com/office/drawing/2014/main" val="2467817936"/>
                  </a:ext>
                </a:extLst>
              </a:tr>
              <a:tr h="370840">
                <a:tc>
                  <a:txBody>
                    <a:bodyPr/>
                    <a:lstStyle/>
                    <a:p>
                      <a:r>
                        <a:rPr lang="pl-PL" dirty="0"/>
                        <a:t>GRADE</a:t>
                      </a:r>
                    </a:p>
                    <a:p>
                      <a:r>
                        <a:rPr lang="pl-PL" sz="1500" dirty="0"/>
                        <a:t>Consultant/</a:t>
                      </a:r>
                      <a:r>
                        <a:rPr lang="pl-PL" sz="1500" dirty="0" err="1"/>
                        <a:t>specialist</a:t>
                      </a:r>
                      <a:endParaRPr lang="pl-PL" sz="1500" dirty="0"/>
                    </a:p>
                    <a:p>
                      <a:r>
                        <a:rPr lang="pl-PL" sz="1500" dirty="0" err="1"/>
                        <a:t>Doctor</a:t>
                      </a:r>
                      <a:r>
                        <a:rPr lang="pl-PL" sz="1500" dirty="0"/>
                        <a:t> in </a:t>
                      </a:r>
                      <a:r>
                        <a:rPr lang="pl-PL" sz="1500" dirty="0" err="1"/>
                        <a:t>specialist</a:t>
                      </a:r>
                      <a:r>
                        <a:rPr lang="pl-PL" sz="1500" dirty="0"/>
                        <a:t> </a:t>
                      </a:r>
                      <a:r>
                        <a:rPr lang="pl-PL" sz="1500" dirty="0" err="1"/>
                        <a:t>training</a:t>
                      </a:r>
                      <a:endParaRPr lang="pl-PL" sz="1500" dirty="0"/>
                    </a:p>
                  </a:txBody>
                  <a:tcPr/>
                </a:tc>
                <a:tc>
                  <a:txBody>
                    <a:bodyPr/>
                    <a:lstStyle/>
                    <a:p>
                      <a:endParaRPr lang="pl-PL" sz="1500" dirty="0"/>
                    </a:p>
                    <a:p>
                      <a:r>
                        <a:rPr lang="pl-PL" sz="1500" dirty="0"/>
                        <a:t>312 (90%)</a:t>
                      </a:r>
                    </a:p>
                    <a:p>
                      <a:r>
                        <a:rPr lang="pl-PL" sz="1500" dirty="0"/>
                        <a:t> 36 (10%)</a:t>
                      </a:r>
                    </a:p>
                  </a:txBody>
                  <a:tcPr/>
                </a:tc>
                <a:tc>
                  <a:txBody>
                    <a:bodyPr/>
                    <a:lstStyle/>
                    <a:p>
                      <a:endParaRPr lang="pl-PL" sz="1500" dirty="0"/>
                    </a:p>
                    <a:p>
                      <a:r>
                        <a:rPr lang="pl-PL" sz="1500" dirty="0"/>
                        <a:t>81 (79%)</a:t>
                      </a:r>
                    </a:p>
                    <a:p>
                      <a:r>
                        <a:rPr lang="pl-PL" sz="1500" dirty="0"/>
                        <a:t>21 (21%)</a:t>
                      </a:r>
                    </a:p>
                  </a:txBody>
                  <a:tcPr/>
                </a:tc>
                <a:tc>
                  <a:txBody>
                    <a:bodyPr/>
                    <a:lstStyle/>
                    <a:p>
                      <a:endParaRPr lang="pl-PL" dirty="0"/>
                    </a:p>
                    <a:p>
                      <a:r>
                        <a:rPr lang="pl-PL" sz="1500" b="1" dirty="0">
                          <a:solidFill>
                            <a:srgbClr val="FF0000"/>
                          </a:solidFill>
                        </a:rPr>
                        <a:t>p = 0.006</a:t>
                      </a:r>
                    </a:p>
                  </a:txBody>
                  <a:tcPr/>
                </a:tc>
                <a:extLst>
                  <a:ext uri="{0D108BD9-81ED-4DB2-BD59-A6C34878D82A}">
                    <a16:rowId xmlns:a16="http://schemas.microsoft.com/office/drawing/2014/main" val="3998218669"/>
                  </a:ext>
                </a:extLst>
              </a:tr>
              <a:tr h="370840">
                <a:tc>
                  <a:txBody>
                    <a:bodyPr/>
                    <a:lstStyle/>
                    <a:p>
                      <a:r>
                        <a:rPr lang="pl-PL" dirty="0"/>
                        <a:t>YEARS IN SPECIALTY</a:t>
                      </a:r>
                    </a:p>
                    <a:p>
                      <a:r>
                        <a:rPr lang="pl-PL" sz="1500" dirty="0"/>
                        <a:t>&lt;5</a:t>
                      </a:r>
                    </a:p>
                    <a:p>
                      <a:r>
                        <a:rPr lang="pl-PL" sz="1500" dirty="0"/>
                        <a:t>6-10</a:t>
                      </a:r>
                    </a:p>
                    <a:p>
                      <a:r>
                        <a:rPr lang="pl-PL" sz="1500" dirty="0"/>
                        <a:t>11-20</a:t>
                      </a:r>
                    </a:p>
                    <a:p>
                      <a:r>
                        <a:rPr lang="pl-PL" sz="1500" dirty="0"/>
                        <a:t>&gt;21</a:t>
                      </a:r>
                    </a:p>
                  </a:txBody>
                  <a:tcPr/>
                </a:tc>
                <a:tc>
                  <a:txBody>
                    <a:bodyPr/>
                    <a:lstStyle/>
                    <a:p>
                      <a:endParaRPr lang="pl-PL" sz="1500" dirty="0"/>
                    </a:p>
                    <a:p>
                      <a:r>
                        <a:rPr lang="pl-PL" sz="1500" dirty="0"/>
                        <a:t> 41 (12%)</a:t>
                      </a:r>
                    </a:p>
                    <a:p>
                      <a:r>
                        <a:rPr lang="pl-PL" sz="1500" dirty="0"/>
                        <a:t> 75 (22%)</a:t>
                      </a:r>
                    </a:p>
                    <a:p>
                      <a:r>
                        <a:rPr lang="pl-PL" sz="1500" dirty="0"/>
                        <a:t>101 (29%)</a:t>
                      </a:r>
                    </a:p>
                    <a:p>
                      <a:r>
                        <a:rPr lang="pl-PL" sz="1500" dirty="0"/>
                        <a:t>131 (38%)</a:t>
                      </a:r>
                    </a:p>
                  </a:txBody>
                  <a:tcPr/>
                </a:tc>
                <a:tc>
                  <a:txBody>
                    <a:bodyPr/>
                    <a:lstStyle/>
                    <a:p>
                      <a:endParaRPr lang="pl-PL" sz="1500" dirty="0"/>
                    </a:p>
                    <a:p>
                      <a:r>
                        <a:rPr lang="pl-PL" sz="1500" dirty="0"/>
                        <a:t>21 (21%)</a:t>
                      </a:r>
                    </a:p>
                    <a:p>
                      <a:r>
                        <a:rPr lang="pl-PL" sz="1500" dirty="0"/>
                        <a:t>23 (23%)</a:t>
                      </a:r>
                    </a:p>
                    <a:p>
                      <a:r>
                        <a:rPr lang="pl-PL" sz="1500" dirty="0"/>
                        <a:t>40 (39%)</a:t>
                      </a:r>
                    </a:p>
                    <a:p>
                      <a:r>
                        <a:rPr lang="pl-PL" sz="1500" dirty="0"/>
                        <a:t>18 (18%)</a:t>
                      </a:r>
                    </a:p>
                  </a:txBody>
                  <a:tcPr/>
                </a:tc>
                <a:tc>
                  <a:txBody>
                    <a:bodyPr/>
                    <a:lstStyle/>
                    <a:p>
                      <a:endParaRPr lang="pl-PL" dirty="0"/>
                    </a:p>
                    <a:p>
                      <a:r>
                        <a:rPr lang="pl-PL" sz="1500" b="1" dirty="0">
                          <a:solidFill>
                            <a:srgbClr val="FF0000"/>
                          </a:solidFill>
                        </a:rPr>
                        <a:t>p= 0.001</a:t>
                      </a:r>
                    </a:p>
                  </a:txBody>
                  <a:tcPr/>
                </a:tc>
                <a:extLst>
                  <a:ext uri="{0D108BD9-81ED-4DB2-BD59-A6C34878D82A}">
                    <a16:rowId xmlns:a16="http://schemas.microsoft.com/office/drawing/2014/main" val="3188606451"/>
                  </a:ext>
                </a:extLst>
              </a:tr>
              <a:tr h="370840">
                <a:tc>
                  <a:txBody>
                    <a:bodyPr/>
                    <a:lstStyle/>
                    <a:p>
                      <a:r>
                        <a:rPr lang="pl-PL" dirty="0"/>
                        <a:t>SETTINGS OF PRACTICE</a:t>
                      </a:r>
                    </a:p>
                    <a:p>
                      <a:r>
                        <a:rPr lang="pl-PL" sz="1500" dirty="0" err="1"/>
                        <a:t>Hospital</a:t>
                      </a:r>
                      <a:r>
                        <a:rPr lang="pl-PL" sz="1500" dirty="0"/>
                        <a:t> </a:t>
                      </a:r>
                      <a:r>
                        <a:rPr lang="pl-PL" sz="1500" dirty="0" err="1"/>
                        <a:t>inpatient</a:t>
                      </a:r>
                      <a:endParaRPr lang="pl-PL" sz="1500" dirty="0"/>
                    </a:p>
                    <a:p>
                      <a:r>
                        <a:rPr lang="pl-PL" sz="1500" dirty="0" err="1"/>
                        <a:t>Outpatient</a:t>
                      </a:r>
                      <a:endParaRPr lang="pl-PL" sz="1500" dirty="0"/>
                    </a:p>
                    <a:p>
                      <a:r>
                        <a:rPr lang="pl-PL" sz="1500" dirty="0"/>
                        <a:t>Home </a:t>
                      </a:r>
                      <a:r>
                        <a:rPr lang="pl-PL" sz="1500" dirty="0" err="1"/>
                        <a:t>care</a:t>
                      </a:r>
                      <a:endParaRPr lang="pl-PL" sz="1500" dirty="0"/>
                    </a:p>
                    <a:p>
                      <a:r>
                        <a:rPr lang="pl-PL" sz="1500" dirty="0" err="1"/>
                        <a:t>Private</a:t>
                      </a:r>
                      <a:r>
                        <a:rPr lang="pl-PL" sz="1500" dirty="0"/>
                        <a:t> </a:t>
                      </a:r>
                      <a:r>
                        <a:rPr lang="pl-PL" sz="1500" dirty="0" err="1"/>
                        <a:t>practice</a:t>
                      </a:r>
                      <a:r>
                        <a:rPr lang="pl-PL" sz="1500" dirty="0"/>
                        <a:t> </a:t>
                      </a:r>
                    </a:p>
                    <a:p>
                      <a:r>
                        <a:rPr lang="pl-PL" sz="1500" dirty="0" err="1"/>
                        <a:t>Hospice</a:t>
                      </a:r>
                      <a:r>
                        <a:rPr lang="pl-PL" sz="1500" dirty="0"/>
                        <a:t>/PC unit</a:t>
                      </a:r>
                    </a:p>
                    <a:p>
                      <a:r>
                        <a:rPr lang="pl-PL" sz="1500" dirty="0" err="1"/>
                        <a:t>Other</a:t>
                      </a:r>
                      <a:endParaRPr lang="pl-PL" sz="1500" dirty="0"/>
                    </a:p>
                  </a:txBody>
                  <a:tcPr/>
                </a:tc>
                <a:tc>
                  <a:txBody>
                    <a:bodyPr/>
                    <a:lstStyle/>
                    <a:p>
                      <a:endParaRPr lang="pl-PL" dirty="0"/>
                    </a:p>
                    <a:p>
                      <a:r>
                        <a:rPr lang="pl-PL" sz="1500" dirty="0"/>
                        <a:t>295 (85%)</a:t>
                      </a:r>
                    </a:p>
                    <a:p>
                      <a:r>
                        <a:rPr lang="pl-PL" sz="1500" dirty="0"/>
                        <a:t>218 (63%)</a:t>
                      </a:r>
                    </a:p>
                    <a:p>
                      <a:r>
                        <a:rPr lang="pl-PL" sz="1500" dirty="0"/>
                        <a:t> 11 (3%)</a:t>
                      </a:r>
                    </a:p>
                    <a:p>
                      <a:r>
                        <a:rPr lang="pl-PL" sz="1500" dirty="0"/>
                        <a:t> 56 (16%) </a:t>
                      </a:r>
                    </a:p>
                    <a:p>
                      <a:r>
                        <a:rPr lang="pl-PL" sz="1500" dirty="0"/>
                        <a:t>   4 (1%)</a:t>
                      </a:r>
                    </a:p>
                    <a:p>
                      <a:r>
                        <a:rPr lang="pl-PL" sz="1500" dirty="0"/>
                        <a:t>   8 (2%)</a:t>
                      </a:r>
                    </a:p>
                  </a:txBody>
                  <a:tcPr/>
                </a:tc>
                <a:tc>
                  <a:txBody>
                    <a:bodyPr/>
                    <a:lstStyle/>
                    <a:p>
                      <a:endParaRPr lang="pl-PL" dirty="0"/>
                    </a:p>
                    <a:p>
                      <a:r>
                        <a:rPr lang="pl-PL" sz="1500" dirty="0"/>
                        <a:t>54 (53%)</a:t>
                      </a:r>
                    </a:p>
                    <a:p>
                      <a:r>
                        <a:rPr lang="pl-PL" sz="1500" dirty="0"/>
                        <a:t>37 (36%)</a:t>
                      </a:r>
                    </a:p>
                    <a:p>
                      <a:r>
                        <a:rPr lang="pl-PL" sz="1500" dirty="0"/>
                        <a:t>39 (38%)</a:t>
                      </a:r>
                    </a:p>
                    <a:p>
                      <a:r>
                        <a:rPr lang="pl-PL" sz="1500" dirty="0"/>
                        <a:t>  4 (4%)</a:t>
                      </a:r>
                    </a:p>
                    <a:p>
                      <a:r>
                        <a:rPr lang="pl-PL" sz="1500" dirty="0"/>
                        <a:t>68 (67%) </a:t>
                      </a:r>
                    </a:p>
                    <a:p>
                      <a:r>
                        <a:rPr lang="pl-PL" sz="1500" dirty="0"/>
                        <a:t>  5 (5%)</a:t>
                      </a:r>
                    </a:p>
                  </a:txBody>
                  <a:tcPr/>
                </a:tc>
                <a:tc>
                  <a:txBody>
                    <a:bodyPr/>
                    <a:lstStyle/>
                    <a:p>
                      <a:endParaRPr lang="pl-PL" dirty="0"/>
                    </a:p>
                    <a:p>
                      <a:r>
                        <a:rPr lang="pl-PL" sz="1500" b="1" dirty="0">
                          <a:solidFill>
                            <a:srgbClr val="FF0000"/>
                          </a:solidFill>
                        </a:rPr>
                        <a:t>p &lt; 0.001</a:t>
                      </a:r>
                    </a:p>
                    <a:p>
                      <a:r>
                        <a:rPr lang="pl-PL" sz="1500" b="1" dirty="0">
                          <a:solidFill>
                            <a:srgbClr val="FF0000"/>
                          </a:solidFill>
                        </a:rPr>
                        <a:t>p &lt; 0.001</a:t>
                      </a:r>
                    </a:p>
                    <a:p>
                      <a:r>
                        <a:rPr lang="pl-PL" sz="1500" b="1" dirty="0">
                          <a:solidFill>
                            <a:srgbClr val="FF0000"/>
                          </a:solidFill>
                        </a:rPr>
                        <a:t>p &lt; 0.001</a:t>
                      </a:r>
                    </a:p>
                    <a:p>
                      <a:r>
                        <a:rPr lang="pl-PL" sz="1500" b="1" dirty="0">
                          <a:solidFill>
                            <a:srgbClr val="FF0000"/>
                          </a:solidFill>
                        </a:rPr>
                        <a:t>p = 0.001</a:t>
                      </a:r>
                    </a:p>
                    <a:p>
                      <a:r>
                        <a:rPr lang="pl-PL" sz="1500" b="1" dirty="0">
                          <a:solidFill>
                            <a:srgbClr val="FF0000"/>
                          </a:solidFill>
                        </a:rPr>
                        <a:t>p  &lt; 0.001</a:t>
                      </a:r>
                    </a:p>
                    <a:p>
                      <a:r>
                        <a:rPr lang="pl-PL" sz="1500" dirty="0"/>
                        <a:t>p = 0.167  </a:t>
                      </a:r>
                    </a:p>
                  </a:txBody>
                  <a:tcPr/>
                </a:tc>
                <a:extLst>
                  <a:ext uri="{0D108BD9-81ED-4DB2-BD59-A6C34878D82A}">
                    <a16:rowId xmlns:a16="http://schemas.microsoft.com/office/drawing/2014/main" val="3678392152"/>
                  </a:ext>
                </a:extLst>
              </a:tr>
            </a:tbl>
          </a:graphicData>
        </a:graphic>
      </p:graphicFrame>
      <p:sp>
        <p:nvSpPr>
          <p:cNvPr id="3" name="TextBox 7">
            <a:extLst>
              <a:ext uri="{FF2B5EF4-FFF2-40B4-BE49-F238E27FC236}">
                <a16:creationId xmlns:a16="http://schemas.microsoft.com/office/drawing/2014/main" id="{03946BA3-E92F-A040-2D15-9044F6AF3DBD}"/>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6720086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ytuł 1">
            <a:extLst>
              <a:ext uri="{FF2B5EF4-FFF2-40B4-BE49-F238E27FC236}">
                <a16:creationId xmlns:a16="http://schemas.microsoft.com/office/drawing/2014/main" id="{E4BDDD1A-622E-4838-B99A-DC6315C6214A}"/>
              </a:ext>
            </a:extLst>
          </p:cNvPr>
          <p:cNvSpPr>
            <a:spLocks noGrp="1"/>
          </p:cNvSpPr>
          <p:nvPr>
            <p:ph type="title"/>
          </p:nvPr>
        </p:nvSpPr>
        <p:spPr>
          <a:xfrm>
            <a:off x="335360" y="296652"/>
            <a:ext cx="6304136" cy="504602"/>
          </a:xfrm>
        </p:spPr>
        <p:txBody>
          <a:bodyPr/>
          <a:lstStyle/>
          <a:p>
            <a:r>
              <a:rPr lang="pl-PL" dirty="0"/>
              <a:t>Respondent </a:t>
            </a:r>
            <a:r>
              <a:rPr lang="pl-PL" dirty="0" err="1"/>
              <a:t>characteristics</a:t>
            </a:r>
            <a:r>
              <a:rPr lang="pl-PL" dirty="0"/>
              <a:t> - 2</a:t>
            </a:r>
          </a:p>
        </p:txBody>
      </p:sp>
      <p:graphicFrame>
        <p:nvGraphicFramePr>
          <p:cNvPr id="4" name="Symbol zastępczy zawartości 3">
            <a:extLst>
              <a:ext uri="{FF2B5EF4-FFF2-40B4-BE49-F238E27FC236}">
                <a16:creationId xmlns:a16="http://schemas.microsoft.com/office/drawing/2014/main" id="{14261DA0-9B54-4F9A-A037-2121299F5CD2}"/>
              </a:ext>
            </a:extLst>
          </p:cNvPr>
          <p:cNvGraphicFramePr>
            <a:graphicFrameLocks noGrp="1"/>
          </p:cNvGraphicFramePr>
          <p:nvPr>
            <p:ph idx="1"/>
            <p:extLst>
              <p:ext uri="{D42A27DB-BD31-4B8C-83A1-F6EECF244321}">
                <p14:modId xmlns:p14="http://schemas.microsoft.com/office/powerpoint/2010/main" val="2444144453"/>
              </p:ext>
            </p:extLst>
          </p:nvPr>
        </p:nvGraphicFramePr>
        <p:xfrm>
          <a:off x="335360" y="980728"/>
          <a:ext cx="10603470" cy="5384800"/>
        </p:xfrm>
        <a:graphic>
          <a:graphicData uri="http://schemas.openxmlformats.org/drawingml/2006/table">
            <a:tbl>
              <a:tblPr firstRow="1" bandRow="1">
                <a:tableStyleId>{5940675A-B579-460E-94D1-54222C63F5DA}</a:tableStyleId>
              </a:tblPr>
              <a:tblGrid>
                <a:gridCol w="3492388">
                  <a:extLst>
                    <a:ext uri="{9D8B030D-6E8A-4147-A177-3AD203B41FA5}">
                      <a16:colId xmlns:a16="http://schemas.microsoft.com/office/drawing/2014/main" val="3480833547"/>
                    </a:ext>
                  </a:extLst>
                </a:gridCol>
                <a:gridCol w="1512168">
                  <a:extLst>
                    <a:ext uri="{9D8B030D-6E8A-4147-A177-3AD203B41FA5}">
                      <a16:colId xmlns:a16="http://schemas.microsoft.com/office/drawing/2014/main" val="1273057976"/>
                    </a:ext>
                  </a:extLst>
                </a:gridCol>
                <a:gridCol w="1332148">
                  <a:extLst>
                    <a:ext uri="{9D8B030D-6E8A-4147-A177-3AD203B41FA5}">
                      <a16:colId xmlns:a16="http://schemas.microsoft.com/office/drawing/2014/main" val="2004152837"/>
                    </a:ext>
                  </a:extLst>
                </a:gridCol>
                <a:gridCol w="4266766">
                  <a:extLst>
                    <a:ext uri="{9D8B030D-6E8A-4147-A177-3AD203B41FA5}">
                      <a16:colId xmlns:a16="http://schemas.microsoft.com/office/drawing/2014/main" val="2194938717"/>
                    </a:ext>
                  </a:extLst>
                </a:gridCol>
              </a:tblGrid>
              <a:tr h="370840">
                <a:tc>
                  <a:txBody>
                    <a:bodyPr/>
                    <a:lstStyle/>
                    <a:p>
                      <a:endParaRPr lang="pl-PL" dirty="0"/>
                    </a:p>
                  </a:txBody>
                  <a:tcPr/>
                </a:tc>
                <a:tc>
                  <a:txBody>
                    <a:bodyPr/>
                    <a:lstStyle/>
                    <a:p>
                      <a:r>
                        <a:rPr lang="pl-PL" dirty="0"/>
                        <a:t>RM (n=348)</a:t>
                      </a:r>
                    </a:p>
                  </a:txBody>
                  <a:tcPr/>
                </a:tc>
                <a:tc>
                  <a:txBody>
                    <a:bodyPr/>
                    <a:lstStyle/>
                    <a:p>
                      <a:r>
                        <a:rPr lang="pl-PL" dirty="0"/>
                        <a:t>PC (n=102)</a:t>
                      </a:r>
                    </a:p>
                  </a:txBody>
                  <a:tcPr/>
                </a:tc>
                <a:tc>
                  <a:txBody>
                    <a:bodyPr/>
                    <a:lstStyle/>
                    <a:p>
                      <a:r>
                        <a:rPr lang="pl-PL" dirty="0" err="1"/>
                        <a:t>Specialties</a:t>
                      </a:r>
                      <a:r>
                        <a:rPr lang="pl-PL" dirty="0"/>
                        <a:t> </a:t>
                      </a:r>
                      <a:r>
                        <a:rPr lang="pl-PL" dirty="0" err="1"/>
                        <a:t>compared</a:t>
                      </a:r>
                      <a:r>
                        <a:rPr lang="pl-PL" dirty="0"/>
                        <a:t> </a:t>
                      </a:r>
                      <a:r>
                        <a:rPr lang="pl-PL" sz="1800" dirty="0"/>
                        <a:t>(</a:t>
                      </a:r>
                      <a:r>
                        <a:rPr lang="el-GR" sz="1800" dirty="0"/>
                        <a:t>χ2)</a:t>
                      </a:r>
                      <a:r>
                        <a:rPr lang="pl-PL" sz="1800" dirty="0"/>
                        <a:t> p </a:t>
                      </a:r>
                      <a:r>
                        <a:rPr lang="pl-PL" sz="1800" dirty="0" err="1"/>
                        <a:t>value</a:t>
                      </a:r>
                      <a:endParaRPr lang="pl-PL" sz="1800" dirty="0"/>
                    </a:p>
                  </a:txBody>
                  <a:tcPr/>
                </a:tc>
                <a:extLst>
                  <a:ext uri="{0D108BD9-81ED-4DB2-BD59-A6C34878D82A}">
                    <a16:rowId xmlns:a16="http://schemas.microsoft.com/office/drawing/2014/main" val="93930615"/>
                  </a:ext>
                </a:extLst>
              </a:tr>
              <a:tr h="0">
                <a:tc>
                  <a:txBody>
                    <a:bodyPr/>
                    <a:lstStyle/>
                    <a:p>
                      <a:r>
                        <a:rPr lang="pl-PL" dirty="0"/>
                        <a:t>No. of </a:t>
                      </a:r>
                      <a:r>
                        <a:rPr lang="pl-PL" dirty="0" err="1"/>
                        <a:t>severe</a:t>
                      </a:r>
                      <a:r>
                        <a:rPr lang="pl-PL" dirty="0"/>
                        <a:t> COPD </a:t>
                      </a:r>
                      <a:r>
                        <a:rPr lang="pl-PL" dirty="0" err="1"/>
                        <a:t>pts</a:t>
                      </a:r>
                      <a:r>
                        <a:rPr lang="pl-PL" dirty="0"/>
                        <a:t> </a:t>
                      </a:r>
                      <a:r>
                        <a:rPr lang="pl-PL" dirty="0" err="1"/>
                        <a:t>seen</a:t>
                      </a:r>
                      <a:r>
                        <a:rPr lang="pl-PL" dirty="0"/>
                        <a:t>/</a:t>
                      </a:r>
                      <a:r>
                        <a:rPr lang="pl-PL" dirty="0" err="1"/>
                        <a:t>year</a:t>
                      </a:r>
                      <a:endParaRPr lang="pl-PL" dirty="0"/>
                    </a:p>
                    <a:p>
                      <a:endParaRPr lang="pl-PL" sz="800" dirty="0"/>
                    </a:p>
                    <a:p>
                      <a:r>
                        <a:rPr lang="pl-PL" sz="1500" dirty="0" err="1"/>
                        <a:t>None</a:t>
                      </a:r>
                      <a:endParaRPr lang="pl-PL" sz="1500" dirty="0"/>
                    </a:p>
                    <a:p>
                      <a:r>
                        <a:rPr lang="pl-PL" sz="1500" dirty="0"/>
                        <a:t>1– 10</a:t>
                      </a:r>
                    </a:p>
                    <a:p>
                      <a:r>
                        <a:rPr lang="pl-PL" sz="1500" dirty="0"/>
                        <a:t>11 – 50	                                     </a:t>
                      </a:r>
                    </a:p>
                    <a:p>
                      <a:r>
                        <a:rPr lang="pl-PL" sz="1500" dirty="0"/>
                        <a:t>51–100</a:t>
                      </a:r>
                    </a:p>
                    <a:p>
                      <a:r>
                        <a:rPr lang="pl-PL" sz="1500" dirty="0"/>
                        <a:t>&gt; 101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pl-PL" sz="150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pl-PL" sz="1500" dirty="0"/>
                    </a:p>
                    <a:p>
                      <a:pPr marL="0" marR="0" lvl="0" indent="0" algn="l" defTabSz="914400" rtl="0" eaLnBrk="1" fontAlgn="auto" latinLnBrk="0" hangingPunct="1">
                        <a:lnSpc>
                          <a:spcPct val="100000"/>
                        </a:lnSpc>
                        <a:spcBef>
                          <a:spcPts val="0"/>
                        </a:spcBef>
                        <a:spcAft>
                          <a:spcPts val="0"/>
                        </a:spcAft>
                        <a:buClrTx/>
                        <a:buSzTx/>
                        <a:buFontTx/>
                        <a:buNone/>
                        <a:tabLst/>
                        <a:defRPr/>
                      </a:pPr>
                      <a:r>
                        <a:rPr lang="pl-PL" sz="1500" dirty="0"/>
                        <a:t> 12 (3%)	</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1500" dirty="0"/>
                        <a:t>  87 (25%)</a:t>
                      </a:r>
                    </a:p>
                    <a:p>
                      <a:r>
                        <a:rPr lang="pl-PL" sz="1500" dirty="0"/>
                        <a:t>162 (47%)</a:t>
                      </a:r>
                    </a:p>
                    <a:p>
                      <a:r>
                        <a:rPr lang="pl-PL" sz="1500" dirty="0"/>
                        <a:t>57 (16%)</a:t>
                      </a:r>
                    </a:p>
                  </a:txBody>
                  <a:tcPr/>
                </a:tc>
                <a:tc>
                  <a:txBody>
                    <a:bodyPr/>
                    <a:lstStyle/>
                    <a:p>
                      <a:endParaRPr lang="pl-PL" sz="1500" dirty="0"/>
                    </a:p>
                    <a:p>
                      <a:endParaRPr lang="pl-PL" sz="1500" dirty="0"/>
                    </a:p>
                    <a:p>
                      <a:r>
                        <a:rPr lang="pl-PL" sz="1500" dirty="0"/>
                        <a:t> 7 (7%)	</a:t>
                      </a:r>
                    </a:p>
                    <a:p>
                      <a:r>
                        <a:rPr lang="pl-PL" sz="1500" dirty="0"/>
                        <a:t>43 (42%)</a:t>
                      </a:r>
                    </a:p>
                    <a:p>
                      <a:r>
                        <a:rPr lang="pl-PL" sz="1500" dirty="0"/>
                        <a:t>43 (42%)</a:t>
                      </a:r>
                    </a:p>
                    <a:p>
                      <a:pPr marL="0" marR="0" lvl="0" indent="0" algn="l" defTabSz="914400" rtl="0" eaLnBrk="1" fontAlgn="auto" latinLnBrk="0" hangingPunct="1">
                        <a:lnSpc>
                          <a:spcPct val="100000"/>
                        </a:lnSpc>
                        <a:spcBef>
                          <a:spcPts val="0"/>
                        </a:spcBef>
                        <a:spcAft>
                          <a:spcPts val="0"/>
                        </a:spcAft>
                        <a:buClrTx/>
                        <a:buSzTx/>
                        <a:buFontTx/>
                        <a:buNone/>
                        <a:tabLst/>
                        <a:defRPr/>
                      </a:pPr>
                      <a:r>
                        <a:rPr lang="pl-PL" sz="1500" dirty="0"/>
                        <a:t>  7 (7%)</a:t>
                      </a:r>
                    </a:p>
                  </a:txBody>
                  <a:tcPr/>
                </a:tc>
                <a:tc>
                  <a:txBody>
                    <a:bodyPr/>
                    <a:lstStyle/>
                    <a:p>
                      <a:endParaRPr lang="pl-PL" sz="1500" dirty="0"/>
                    </a:p>
                    <a:p>
                      <a:r>
                        <a:rPr lang="pl-PL" sz="1800" b="1" dirty="0">
                          <a:solidFill>
                            <a:srgbClr val="FF0000"/>
                          </a:solidFill>
                        </a:rPr>
                        <a:t>p &lt; 0.001</a:t>
                      </a:r>
                    </a:p>
                  </a:txBody>
                  <a:tcPr/>
                </a:tc>
                <a:extLst>
                  <a:ext uri="{0D108BD9-81ED-4DB2-BD59-A6C34878D82A}">
                    <a16:rowId xmlns:a16="http://schemas.microsoft.com/office/drawing/2014/main" val="2467817936"/>
                  </a:ext>
                </a:extLst>
              </a:tr>
              <a:tr h="370840">
                <a:tc>
                  <a:txBody>
                    <a:bodyPr/>
                    <a:lstStyle/>
                    <a:p>
                      <a:r>
                        <a:rPr lang="pl-PL" sz="1600" dirty="0"/>
                        <a:t>No. of </a:t>
                      </a:r>
                      <a:r>
                        <a:rPr lang="pl-PL" sz="1600" dirty="0" err="1"/>
                        <a:t>severe</a:t>
                      </a:r>
                      <a:r>
                        <a:rPr lang="pl-PL" sz="1600" dirty="0"/>
                        <a:t> </a:t>
                      </a:r>
                      <a:r>
                        <a:rPr lang="pl-PL" sz="1600" dirty="0" err="1"/>
                        <a:t>fILD</a:t>
                      </a:r>
                      <a:r>
                        <a:rPr lang="pl-PL" sz="1600" dirty="0"/>
                        <a:t> </a:t>
                      </a:r>
                      <a:r>
                        <a:rPr lang="pl-PL" sz="1600" dirty="0" err="1"/>
                        <a:t>pts</a:t>
                      </a:r>
                      <a:r>
                        <a:rPr lang="pl-PL" sz="1600" dirty="0"/>
                        <a:t> </a:t>
                      </a:r>
                      <a:r>
                        <a:rPr lang="pl-PL" sz="1600" dirty="0" err="1"/>
                        <a:t>seen</a:t>
                      </a:r>
                      <a:r>
                        <a:rPr lang="pl-PL" sz="1600" dirty="0"/>
                        <a:t>/</a:t>
                      </a:r>
                      <a:r>
                        <a:rPr lang="pl-PL" sz="1600" dirty="0" err="1"/>
                        <a:t>year</a:t>
                      </a:r>
                      <a:endParaRPr lang="pl-PL" sz="1600" dirty="0"/>
                    </a:p>
                    <a:p>
                      <a:endParaRPr lang="pl-PL" sz="800" dirty="0"/>
                    </a:p>
                    <a:p>
                      <a:r>
                        <a:rPr lang="pl-PL" sz="1500" dirty="0" err="1"/>
                        <a:t>None</a:t>
                      </a:r>
                      <a:endParaRPr lang="pl-PL" sz="1500" dirty="0"/>
                    </a:p>
                    <a:p>
                      <a:r>
                        <a:rPr lang="pl-PL" sz="1500" dirty="0"/>
                        <a:t>1– 5</a:t>
                      </a:r>
                    </a:p>
                    <a:p>
                      <a:r>
                        <a:rPr lang="pl-PL" sz="1500" dirty="0"/>
                        <a:t>6 – 10</a:t>
                      </a:r>
                    </a:p>
                    <a:p>
                      <a:r>
                        <a:rPr lang="pl-PL" sz="1500" dirty="0"/>
                        <a:t>11 – 20 </a:t>
                      </a:r>
                    </a:p>
                    <a:p>
                      <a:r>
                        <a:rPr lang="pl-PL" sz="1500" dirty="0"/>
                        <a:t>&gt; 20</a:t>
                      </a:r>
                    </a:p>
                  </a:txBody>
                  <a:tcPr/>
                </a:tc>
                <a:tc>
                  <a:txBody>
                    <a:bodyPr/>
                    <a:lstStyle/>
                    <a:p>
                      <a:endParaRPr lang="pl-PL" sz="1500" dirty="0"/>
                    </a:p>
                    <a:p>
                      <a:endParaRPr lang="pl-PL" sz="1500" dirty="0"/>
                    </a:p>
                    <a:p>
                      <a:r>
                        <a:rPr lang="pl-PL" sz="1500" dirty="0"/>
                        <a:t> 24 (7%)</a:t>
                      </a:r>
                    </a:p>
                    <a:p>
                      <a:r>
                        <a:rPr lang="pl-PL" sz="1500" dirty="0"/>
                        <a:t>118 (34%)</a:t>
                      </a:r>
                    </a:p>
                    <a:p>
                      <a:r>
                        <a:rPr lang="pl-PL" sz="1500" dirty="0"/>
                        <a:t> 97 (28%)</a:t>
                      </a:r>
                    </a:p>
                    <a:p>
                      <a:r>
                        <a:rPr lang="pl-PL" sz="1500" dirty="0"/>
                        <a:t> 58 (17%)</a:t>
                      </a:r>
                    </a:p>
                    <a:p>
                      <a:r>
                        <a:rPr lang="pl-PL" sz="1500" dirty="0"/>
                        <a:t> 51 (15%)</a:t>
                      </a:r>
                    </a:p>
                  </a:txBody>
                  <a:tcPr/>
                </a:tc>
                <a:tc>
                  <a:txBody>
                    <a:bodyPr/>
                    <a:lstStyle/>
                    <a:p>
                      <a:endParaRPr lang="pl-PL" sz="1500" dirty="0"/>
                    </a:p>
                    <a:p>
                      <a:endParaRPr lang="pl-PL" sz="1500" dirty="0"/>
                    </a:p>
                    <a:p>
                      <a:r>
                        <a:rPr lang="pl-PL" sz="1500" dirty="0"/>
                        <a:t>15 (15%)</a:t>
                      </a:r>
                    </a:p>
                    <a:p>
                      <a:r>
                        <a:rPr lang="pl-PL" sz="1500" dirty="0"/>
                        <a:t>48 (47%)</a:t>
                      </a:r>
                    </a:p>
                    <a:p>
                      <a:r>
                        <a:rPr lang="pl-PL" sz="1500" dirty="0"/>
                        <a:t>22 (22%)</a:t>
                      </a:r>
                    </a:p>
                    <a:p>
                      <a:r>
                        <a:rPr lang="pl-PL" sz="1500" dirty="0"/>
                        <a:t>12 (12%)</a:t>
                      </a:r>
                    </a:p>
                    <a:p>
                      <a:r>
                        <a:rPr lang="pl-PL" sz="1500" dirty="0"/>
                        <a:t>  5 (5%)</a:t>
                      </a:r>
                    </a:p>
                  </a:txBody>
                  <a:tcPr/>
                </a:tc>
                <a:tc>
                  <a:txBody>
                    <a:bodyPr/>
                    <a:lstStyle/>
                    <a:p>
                      <a:endParaRPr lang="pl-PL" dirty="0"/>
                    </a:p>
                    <a:p>
                      <a:r>
                        <a:rPr lang="pl-PL" sz="1800" b="1" dirty="0">
                          <a:solidFill>
                            <a:srgbClr val="FF0000"/>
                          </a:solidFill>
                        </a:rPr>
                        <a:t>p &lt; 0.001</a:t>
                      </a:r>
                    </a:p>
                  </a:txBody>
                  <a:tcPr/>
                </a:tc>
                <a:extLst>
                  <a:ext uri="{0D108BD9-81ED-4DB2-BD59-A6C34878D82A}">
                    <a16:rowId xmlns:a16="http://schemas.microsoft.com/office/drawing/2014/main" val="3998218669"/>
                  </a:ext>
                </a:extLst>
              </a:tr>
              <a:tr h="370840">
                <a:tc>
                  <a:txBody>
                    <a:bodyPr/>
                    <a:lstStyle/>
                    <a:p>
                      <a:r>
                        <a:rPr lang="pl-PL" sz="1600" dirty="0"/>
                        <a:t>No. of </a:t>
                      </a:r>
                      <a:r>
                        <a:rPr lang="pl-PL" sz="1600" dirty="0" err="1"/>
                        <a:t>advanced</a:t>
                      </a:r>
                      <a:r>
                        <a:rPr lang="pl-PL" sz="1600" dirty="0"/>
                        <a:t> LC </a:t>
                      </a:r>
                      <a:r>
                        <a:rPr lang="pl-PL" sz="1600" dirty="0" err="1"/>
                        <a:t>pts</a:t>
                      </a:r>
                      <a:r>
                        <a:rPr lang="pl-PL" sz="1600" dirty="0"/>
                        <a:t> </a:t>
                      </a:r>
                      <a:r>
                        <a:rPr lang="pl-PL" sz="1600" dirty="0" err="1"/>
                        <a:t>seen</a:t>
                      </a:r>
                      <a:r>
                        <a:rPr lang="pl-PL" sz="1600" dirty="0"/>
                        <a:t>/</a:t>
                      </a:r>
                      <a:r>
                        <a:rPr lang="pl-PL" sz="1600" dirty="0" err="1"/>
                        <a:t>year</a:t>
                      </a:r>
                      <a:endParaRPr lang="pl-PL" sz="1600" dirty="0"/>
                    </a:p>
                    <a:p>
                      <a:endParaRPr lang="pl-PL" sz="800" dirty="0"/>
                    </a:p>
                    <a:p>
                      <a:r>
                        <a:rPr lang="pl-PL" sz="1500" dirty="0" err="1"/>
                        <a:t>None</a:t>
                      </a:r>
                      <a:endParaRPr lang="pl-PL" sz="1500" dirty="0"/>
                    </a:p>
                    <a:p>
                      <a:r>
                        <a:rPr lang="pl-PL" sz="1500" dirty="0"/>
                        <a:t>1– 10</a:t>
                      </a:r>
                    </a:p>
                    <a:p>
                      <a:r>
                        <a:rPr lang="pl-PL" sz="1500" dirty="0"/>
                        <a:t>11 – 50	                                     </a:t>
                      </a:r>
                    </a:p>
                    <a:p>
                      <a:r>
                        <a:rPr lang="pl-PL" sz="1500" dirty="0"/>
                        <a:t>51–100</a:t>
                      </a:r>
                    </a:p>
                    <a:p>
                      <a:r>
                        <a:rPr lang="pl-PL" sz="1500" dirty="0"/>
                        <a:t>&gt; 101</a:t>
                      </a:r>
                    </a:p>
                  </a:txBody>
                  <a:tcPr/>
                </a:tc>
                <a:tc>
                  <a:txBody>
                    <a:bodyPr/>
                    <a:lstStyle/>
                    <a:p>
                      <a:endParaRPr lang="pl-PL" sz="1500" dirty="0"/>
                    </a:p>
                    <a:p>
                      <a:r>
                        <a:rPr lang="pl-PL" sz="1500" dirty="0"/>
                        <a:t> </a:t>
                      </a:r>
                    </a:p>
                    <a:p>
                      <a:r>
                        <a:rPr lang="pl-PL" sz="1500" dirty="0"/>
                        <a:t> 48 (14%)</a:t>
                      </a:r>
                    </a:p>
                    <a:p>
                      <a:r>
                        <a:rPr lang="pl-PL" sz="1500" dirty="0"/>
                        <a:t>123 (35%)</a:t>
                      </a:r>
                    </a:p>
                    <a:p>
                      <a:r>
                        <a:rPr lang="pl-PL" sz="1500" dirty="0"/>
                        <a:t>131 (37%)</a:t>
                      </a:r>
                    </a:p>
                    <a:p>
                      <a:r>
                        <a:rPr lang="pl-PL" sz="1500" dirty="0"/>
                        <a:t> 28 (8%)</a:t>
                      </a:r>
                    </a:p>
                    <a:p>
                      <a:r>
                        <a:rPr lang="pl-PL" sz="1500" dirty="0"/>
                        <a:t> 18 (5%)</a:t>
                      </a:r>
                    </a:p>
                  </a:txBody>
                  <a:tcPr/>
                </a:tc>
                <a:tc>
                  <a:txBody>
                    <a:bodyPr/>
                    <a:lstStyle/>
                    <a:p>
                      <a:endParaRPr lang="pl-PL" sz="1500" dirty="0"/>
                    </a:p>
                    <a:p>
                      <a:endParaRPr lang="pl-PL" sz="1500" dirty="0"/>
                    </a:p>
                    <a:p>
                      <a:r>
                        <a:rPr lang="pl-PL" sz="1500" dirty="0"/>
                        <a:t> -</a:t>
                      </a:r>
                    </a:p>
                    <a:p>
                      <a:r>
                        <a:rPr lang="pl-PL" sz="1500" dirty="0"/>
                        <a:t>11 (11%)</a:t>
                      </a:r>
                    </a:p>
                    <a:p>
                      <a:r>
                        <a:rPr lang="pl-PL" sz="1500" dirty="0"/>
                        <a:t>42 (41%)</a:t>
                      </a:r>
                    </a:p>
                    <a:p>
                      <a:r>
                        <a:rPr lang="pl-PL" sz="1500" dirty="0"/>
                        <a:t>33 (32%)</a:t>
                      </a:r>
                    </a:p>
                    <a:p>
                      <a:r>
                        <a:rPr lang="pl-PL" sz="1500" dirty="0"/>
                        <a:t>16 (16%)</a:t>
                      </a:r>
                    </a:p>
                  </a:txBody>
                  <a:tcPr/>
                </a:tc>
                <a:tc>
                  <a:txBody>
                    <a:bodyPr/>
                    <a:lstStyle/>
                    <a:p>
                      <a:endParaRPr lang="pl-PL" dirty="0"/>
                    </a:p>
                    <a:p>
                      <a:r>
                        <a:rPr lang="pl-PL" sz="1800" b="1" dirty="0">
                          <a:solidFill>
                            <a:srgbClr val="FF0000"/>
                          </a:solidFill>
                        </a:rPr>
                        <a:t>p &lt; 0.001</a:t>
                      </a:r>
                    </a:p>
                  </a:txBody>
                  <a:tcPr/>
                </a:tc>
                <a:extLst>
                  <a:ext uri="{0D108BD9-81ED-4DB2-BD59-A6C34878D82A}">
                    <a16:rowId xmlns:a16="http://schemas.microsoft.com/office/drawing/2014/main" val="3188606451"/>
                  </a:ext>
                </a:extLst>
              </a:tr>
            </a:tbl>
          </a:graphicData>
        </a:graphic>
      </p:graphicFrame>
      <p:sp>
        <p:nvSpPr>
          <p:cNvPr id="5" name="Prostokąt: zaokrąglone rogi 4">
            <a:extLst>
              <a:ext uri="{FF2B5EF4-FFF2-40B4-BE49-F238E27FC236}">
                <a16:creationId xmlns:a16="http://schemas.microsoft.com/office/drawing/2014/main" id="{92B2DCCA-FA29-4C25-9DB4-9B52603092FB}"/>
              </a:ext>
            </a:extLst>
          </p:cNvPr>
          <p:cNvSpPr/>
          <p:nvPr/>
        </p:nvSpPr>
        <p:spPr bwMode="auto">
          <a:xfrm>
            <a:off x="7968208" y="2024844"/>
            <a:ext cx="3564396" cy="2916324"/>
          </a:xfrm>
          <a:prstGeom prst="roundRect">
            <a:avLst/>
          </a:prstGeom>
          <a:solidFill>
            <a:schemeClr val="bg2"/>
          </a:solidFill>
          <a:ln w="28575"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pl-PL" sz="2400" b="0" i="0" u="none" strike="noStrike" cap="none" normalizeH="0" baseline="0" dirty="0">
                <a:ln>
                  <a:noFill/>
                </a:ln>
                <a:solidFill>
                  <a:schemeClr val="tx1"/>
                </a:solidFill>
                <a:effectLst/>
                <a:latin typeface="KingsBureauGrot FiveOne" pitchFamily="2" charset="0"/>
              </a:rPr>
              <a:t>PC and RM </a:t>
            </a:r>
            <a:r>
              <a:rPr kumimoji="0" lang="pl-PL" sz="2400" b="0" i="0" u="none" strike="noStrike" cap="none" normalizeH="0" baseline="0" dirty="0" err="1">
                <a:ln>
                  <a:noFill/>
                </a:ln>
                <a:solidFill>
                  <a:schemeClr val="tx1"/>
                </a:solidFill>
                <a:effectLst/>
                <a:latin typeface="KingsBureauGrot FiveOne" pitchFamily="2" charset="0"/>
              </a:rPr>
              <a:t>physicians</a:t>
            </a:r>
            <a:r>
              <a:rPr kumimoji="0" lang="pl-PL" sz="2400" b="0" i="0" u="none" strike="noStrike" cap="none" normalizeH="0" baseline="0" dirty="0">
                <a:ln>
                  <a:noFill/>
                </a:ln>
                <a:solidFill>
                  <a:schemeClr val="tx1"/>
                </a:solidFill>
                <a:effectLst/>
                <a:latin typeface="KingsBureauGrot FiveOne" pitchFamily="2" charset="0"/>
              </a:rPr>
              <a:t> </a:t>
            </a:r>
            <a:r>
              <a:rPr kumimoji="0" lang="pl-PL" sz="2400" b="0" i="0" u="none" strike="noStrike" cap="none" normalizeH="0" baseline="0" dirty="0" err="1">
                <a:ln>
                  <a:noFill/>
                </a:ln>
                <a:solidFill>
                  <a:schemeClr val="tx1"/>
                </a:solidFill>
                <a:effectLst/>
                <a:latin typeface="KingsBureauGrot FiveOne" pitchFamily="2" charset="0"/>
              </a:rPr>
              <a:t>differed</a:t>
            </a:r>
            <a:r>
              <a:rPr kumimoji="0" lang="pl-PL" sz="2400" b="0" i="0" u="none" strike="noStrike" cap="none" normalizeH="0" baseline="0" dirty="0">
                <a:ln>
                  <a:noFill/>
                </a:ln>
                <a:solidFill>
                  <a:schemeClr val="tx1"/>
                </a:solidFill>
                <a:effectLst/>
                <a:latin typeface="KingsBureauGrot FiveOne" pitchFamily="2" charset="0"/>
              </a:rPr>
              <a:t> </a:t>
            </a:r>
            <a:r>
              <a:rPr kumimoji="0" lang="pl-PL" sz="2400" b="0" i="0" u="none" strike="noStrike" cap="none" normalizeH="0" baseline="0" dirty="0" err="1">
                <a:ln>
                  <a:noFill/>
                </a:ln>
                <a:solidFill>
                  <a:schemeClr val="tx1"/>
                </a:solidFill>
                <a:effectLst/>
                <a:latin typeface="KingsBureauGrot FiveOne" pitchFamily="2" charset="0"/>
              </a:rPr>
              <a:t>according</a:t>
            </a:r>
            <a:r>
              <a:rPr kumimoji="0" lang="pl-PL" sz="2400" b="0" i="0" u="none" strike="noStrike" cap="none" normalizeH="0" baseline="0" dirty="0">
                <a:ln>
                  <a:noFill/>
                </a:ln>
                <a:solidFill>
                  <a:schemeClr val="tx1"/>
                </a:solidFill>
                <a:effectLst/>
                <a:latin typeface="KingsBureauGrot FiveOne" pitchFamily="2" charset="0"/>
              </a:rPr>
              <a:t> to </a:t>
            </a:r>
            <a:r>
              <a:rPr kumimoji="0" lang="pl-PL" sz="2400" b="0" i="0" u="none" strike="noStrike" cap="none" normalizeH="0" baseline="0" dirty="0" err="1">
                <a:ln>
                  <a:noFill/>
                </a:ln>
                <a:solidFill>
                  <a:schemeClr val="tx1"/>
                </a:solidFill>
                <a:effectLst/>
                <a:latin typeface="KingsBureauGrot FiveOne" pitchFamily="2" charset="0"/>
              </a:rPr>
              <a:t>grade</a:t>
            </a:r>
            <a:r>
              <a:rPr kumimoji="0" lang="pl-PL" sz="2400" b="0" i="0" u="none" strike="noStrike" cap="none" normalizeH="0" baseline="0" dirty="0">
                <a:ln>
                  <a:noFill/>
                </a:ln>
                <a:solidFill>
                  <a:schemeClr val="tx1"/>
                </a:solidFill>
                <a:effectLst/>
                <a:latin typeface="KingsBureauGrot FiveOne" pitchFamily="2" charset="0"/>
              </a:rPr>
              <a:t>, </a:t>
            </a:r>
            <a:r>
              <a:rPr kumimoji="0" lang="pl-PL" sz="2400" b="0" i="0" u="none" strike="noStrike" cap="none" normalizeH="0" baseline="0" dirty="0" err="1">
                <a:ln>
                  <a:noFill/>
                </a:ln>
                <a:solidFill>
                  <a:schemeClr val="tx1"/>
                </a:solidFill>
                <a:effectLst/>
                <a:latin typeface="KingsBureauGrot FiveOne" pitchFamily="2" charset="0"/>
              </a:rPr>
              <a:t>years</a:t>
            </a:r>
            <a:r>
              <a:rPr kumimoji="0" lang="pl-PL" sz="2400" b="0" i="0" u="none" strike="noStrike" cap="none" normalizeH="0" baseline="0" dirty="0">
                <a:ln>
                  <a:noFill/>
                </a:ln>
                <a:solidFill>
                  <a:schemeClr val="tx1"/>
                </a:solidFill>
                <a:effectLst/>
                <a:latin typeface="KingsBureauGrot FiveOne" pitchFamily="2" charset="0"/>
              </a:rPr>
              <a:t> in </a:t>
            </a:r>
            <a:r>
              <a:rPr kumimoji="0" lang="pl-PL" sz="2400" b="0" i="0" u="none" strike="noStrike" cap="none" normalizeH="0" baseline="0" dirty="0" err="1">
                <a:ln>
                  <a:noFill/>
                </a:ln>
                <a:solidFill>
                  <a:schemeClr val="tx1"/>
                </a:solidFill>
                <a:effectLst/>
                <a:latin typeface="KingsBureauGrot FiveOne" pitchFamily="2" charset="0"/>
              </a:rPr>
              <a:t>their</a:t>
            </a:r>
            <a:r>
              <a:rPr kumimoji="0" lang="pl-PL" sz="2400" b="0" i="0" u="none" strike="noStrike" cap="none" normalizeH="0" baseline="0" dirty="0">
                <a:ln>
                  <a:noFill/>
                </a:ln>
                <a:solidFill>
                  <a:schemeClr val="tx1"/>
                </a:solidFill>
                <a:effectLst/>
                <a:latin typeface="KingsBureauGrot FiveOne" pitchFamily="2" charset="0"/>
              </a:rPr>
              <a:t> specialty, </a:t>
            </a:r>
            <a:r>
              <a:rPr kumimoji="0" lang="pl-PL" sz="2400" b="0" i="0" u="none" strike="noStrike" cap="none" normalizeH="0" baseline="0" dirty="0" err="1">
                <a:ln>
                  <a:noFill/>
                </a:ln>
                <a:solidFill>
                  <a:schemeClr val="tx1"/>
                </a:solidFill>
                <a:effectLst/>
                <a:latin typeface="KingsBureauGrot FiveOne" pitchFamily="2" charset="0"/>
              </a:rPr>
              <a:t>settings</a:t>
            </a:r>
            <a:r>
              <a:rPr kumimoji="0" lang="pl-PL" sz="2400" b="0" i="0" u="none" strike="noStrike" cap="none" normalizeH="0" baseline="0" dirty="0">
                <a:ln>
                  <a:noFill/>
                </a:ln>
                <a:solidFill>
                  <a:schemeClr val="tx1"/>
                </a:solidFill>
                <a:effectLst/>
                <a:latin typeface="KingsBureauGrot FiveOne" pitchFamily="2" charset="0"/>
              </a:rPr>
              <a:t> in </a:t>
            </a:r>
            <a:r>
              <a:rPr kumimoji="0" lang="pl-PL" sz="2400" b="0" i="0" u="none" strike="noStrike" cap="none" normalizeH="0" baseline="0" dirty="0" err="1">
                <a:ln>
                  <a:noFill/>
                </a:ln>
                <a:solidFill>
                  <a:schemeClr val="tx1"/>
                </a:solidFill>
                <a:effectLst/>
                <a:latin typeface="KingsBureauGrot FiveOne" pitchFamily="2" charset="0"/>
              </a:rPr>
              <a:t>which</a:t>
            </a:r>
            <a:r>
              <a:rPr kumimoji="0" lang="pl-PL" sz="2400" b="0" i="0" u="none" strike="noStrike" cap="none" normalizeH="0" baseline="0" dirty="0">
                <a:ln>
                  <a:noFill/>
                </a:ln>
                <a:solidFill>
                  <a:schemeClr val="tx1"/>
                </a:solidFill>
                <a:effectLst/>
                <a:latin typeface="KingsBureauGrot FiveOne" pitchFamily="2" charset="0"/>
              </a:rPr>
              <a:t> </a:t>
            </a:r>
            <a:r>
              <a:rPr kumimoji="0" lang="pl-PL" sz="2400" b="0" i="0" u="none" strike="noStrike" cap="none" normalizeH="0" baseline="0" dirty="0" err="1">
                <a:ln>
                  <a:noFill/>
                </a:ln>
                <a:solidFill>
                  <a:schemeClr val="tx1"/>
                </a:solidFill>
                <a:effectLst/>
                <a:latin typeface="KingsBureauGrot FiveOne" pitchFamily="2" charset="0"/>
              </a:rPr>
              <a:t>they</a:t>
            </a:r>
            <a:r>
              <a:rPr kumimoji="0" lang="pl-PL" sz="2400" b="0" i="0" u="none" strike="noStrike" cap="none" normalizeH="0" baseline="0" dirty="0">
                <a:ln>
                  <a:noFill/>
                </a:ln>
                <a:solidFill>
                  <a:schemeClr val="tx1"/>
                </a:solidFill>
                <a:effectLst/>
                <a:latin typeface="KingsBureauGrot FiveOne" pitchFamily="2" charset="0"/>
              </a:rPr>
              <a:t> </a:t>
            </a:r>
            <a:r>
              <a:rPr kumimoji="0" lang="pl-PL" sz="2400" b="0" i="0" u="none" strike="noStrike" cap="none" normalizeH="0" baseline="0" dirty="0" err="1">
                <a:ln>
                  <a:noFill/>
                </a:ln>
                <a:solidFill>
                  <a:schemeClr val="tx1"/>
                </a:solidFill>
                <a:effectLst/>
                <a:latin typeface="KingsBureauGrot FiveOne" pitchFamily="2" charset="0"/>
              </a:rPr>
              <a:t>work</a:t>
            </a:r>
            <a:r>
              <a:rPr kumimoji="0" lang="pl-PL" sz="2400" b="0" i="0" u="none" strike="noStrike" cap="none" normalizeH="0" baseline="0" dirty="0">
                <a:ln>
                  <a:noFill/>
                </a:ln>
                <a:solidFill>
                  <a:schemeClr val="tx1"/>
                </a:solidFill>
                <a:effectLst/>
                <a:latin typeface="KingsBureauGrot FiveOne" pitchFamily="2" charset="0"/>
              </a:rPr>
              <a:t>, and </a:t>
            </a:r>
            <a:r>
              <a:rPr kumimoji="0" lang="pl-PL" sz="2400" b="0" i="0" u="none" strike="noStrike" cap="none" normalizeH="0" baseline="0" dirty="0" err="1">
                <a:ln>
                  <a:noFill/>
                </a:ln>
                <a:solidFill>
                  <a:schemeClr val="tx1"/>
                </a:solidFill>
                <a:effectLst/>
                <a:latin typeface="KingsBureauGrot FiveOne" pitchFamily="2" charset="0"/>
              </a:rPr>
              <a:t>numbers</a:t>
            </a:r>
            <a:r>
              <a:rPr kumimoji="0" lang="pl-PL" sz="2400" b="0" i="0" u="none" strike="noStrike" cap="none" normalizeH="0" baseline="0" dirty="0">
                <a:ln>
                  <a:noFill/>
                </a:ln>
                <a:solidFill>
                  <a:schemeClr val="tx1"/>
                </a:solidFill>
                <a:effectLst/>
                <a:latin typeface="KingsBureauGrot FiveOne" pitchFamily="2" charset="0"/>
              </a:rPr>
              <a:t> of </a:t>
            </a:r>
            <a:r>
              <a:rPr kumimoji="0" lang="pl-PL" sz="2400" b="0" i="0" u="none" strike="noStrike" cap="none" normalizeH="0" baseline="0" dirty="0" err="1">
                <a:ln>
                  <a:noFill/>
                </a:ln>
                <a:solidFill>
                  <a:schemeClr val="tx1"/>
                </a:solidFill>
                <a:effectLst/>
                <a:latin typeface="KingsBureauGrot FiveOne" pitchFamily="2" charset="0"/>
              </a:rPr>
              <a:t>patients</a:t>
            </a:r>
            <a:r>
              <a:rPr kumimoji="0" lang="pl-PL" sz="2400" b="0" i="0" u="none" strike="noStrike" cap="none" normalizeH="0" baseline="0" dirty="0">
                <a:ln>
                  <a:noFill/>
                </a:ln>
                <a:solidFill>
                  <a:schemeClr val="tx1"/>
                </a:solidFill>
                <a:effectLst/>
                <a:latin typeface="KingsBureauGrot FiveOne" pitchFamily="2" charset="0"/>
              </a:rPr>
              <a:t> </a:t>
            </a:r>
            <a:r>
              <a:rPr kumimoji="0" lang="pl-PL" sz="2400" b="0" i="0" u="none" strike="noStrike" cap="none" normalizeH="0" baseline="0" dirty="0" err="1">
                <a:ln>
                  <a:noFill/>
                </a:ln>
                <a:solidFill>
                  <a:schemeClr val="tx1"/>
                </a:solidFill>
                <a:effectLst/>
                <a:latin typeface="KingsBureauGrot FiveOne" pitchFamily="2" charset="0"/>
              </a:rPr>
              <a:t>seen</a:t>
            </a:r>
            <a:r>
              <a:rPr kumimoji="0" lang="pl-PL" sz="2400" b="0" i="0" u="none" strike="noStrike" cap="none" normalizeH="0" baseline="0" dirty="0">
                <a:ln>
                  <a:noFill/>
                </a:ln>
                <a:solidFill>
                  <a:schemeClr val="tx1"/>
                </a:solidFill>
                <a:effectLst/>
                <a:latin typeface="KingsBureauGrot FiveOne" pitchFamily="2" charset="0"/>
              </a:rPr>
              <a:t>. </a:t>
            </a:r>
          </a:p>
        </p:txBody>
      </p:sp>
      <p:sp>
        <p:nvSpPr>
          <p:cNvPr id="3" name="TextBox 7">
            <a:extLst>
              <a:ext uri="{FF2B5EF4-FFF2-40B4-BE49-F238E27FC236}">
                <a16:creationId xmlns:a16="http://schemas.microsoft.com/office/drawing/2014/main" id="{EA305C18-8248-9CF1-DF98-F52F0E3B80DC}"/>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71810953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a:extLst>
              <a:ext uri="{FF2B5EF4-FFF2-40B4-BE49-F238E27FC236}">
                <a16:creationId xmlns:a16="http://schemas.microsoft.com/office/drawing/2014/main" id="{4FDD2197-4491-4326-9B44-398D5BCCFDAE}"/>
              </a:ext>
            </a:extLst>
          </p:cNvPr>
          <p:cNvGraphicFramePr/>
          <p:nvPr>
            <p:extLst>
              <p:ext uri="{D42A27DB-BD31-4B8C-83A1-F6EECF244321}">
                <p14:modId xmlns:p14="http://schemas.microsoft.com/office/powerpoint/2010/main" val="2987119114"/>
              </p:ext>
            </p:extLst>
          </p:nvPr>
        </p:nvGraphicFramePr>
        <p:xfrm>
          <a:off x="443372" y="449288"/>
          <a:ext cx="8820980" cy="6408712"/>
        </p:xfrm>
        <a:graphic>
          <a:graphicData uri="http://schemas.openxmlformats.org/drawingml/2006/chart">
            <c:chart xmlns:c="http://schemas.openxmlformats.org/drawingml/2006/chart" xmlns:r="http://schemas.openxmlformats.org/officeDocument/2006/relationships" r:id="rId2"/>
          </a:graphicData>
        </a:graphic>
      </p:graphicFrame>
      <p:sp>
        <p:nvSpPr>
          <p:cNvPr id="3" name="Prostokąt: zaokrąglone rogi 2">
            <a:extLst>
              <a:ext uri="{FF2B5EF4-FFF2-40B4-BE49-F238E27FC236}">
                <a16:creationId xmlns:a16="http://schemas.microsoft.com/office/drawing/2014/main" id="{6CE6D864-05F9-4EFD-B225-619B36677DF9}"/>
              </a:ext>
            </a:extLst>
          </p:cNvPr>
          <p:cNvSpPr/>
          <p:nvPr/>
        </p:nvSpPr>
        <p:spPr bwMode="auto">
          <a:xfrm>
            <a:off x="9336360" y="1232756"/>
            <a:ext cx="2664296" cy="4464496"/>
          </a:xfrm>
          <a:prstGeom prst="roundRect">
            <a:avLst/>
          </a:prstGeom>
          <a:solidFill>
            <a:schemeClr val="bg2"/>
          </a:solidFill>
          <a:ln w="38100" cap="flat" cmpd="sng" algn="ctr">
            <a:solidFill>
              <a:srgbClr val="7030A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l-PL" sz="2000" b="0" i="0" u="none" strike="noStrike" cap="none" normalizeH="0" baseline="0" dirty="0">
              <a:ln>
                <a:noFill/>
              </a:ln>
              <a:solidFill>
                <a:schemeClr val="tx1"/>
              </a:solidFill>
              <a:effectLst/>
              <a:latin typeface="KingsBureauGrot FiveOne" pitchFamily="2" charset="0"/>
            </a:endParaRPr>
          </a:p>
          <a:p>
            <a:pPr marL="0" marR="0" indent="0" algn="l" defTabSz="914400" rtl="0" eaLnBrk="0" fontAlgn="base" latinLnBrk="0" hangingPunct="0">
              <a:lnSpc>
                <a:spcPct val="100000"/>
              </a:lnSpc>
              <a:spcBef>
                <a:spcPct val="0"/>
              </a:spcBef>
              <a:spcAft>
                <a:spcPct val="0"/>
              </a:spcAft>
              <a:buClrTx/>
              <a:buSzTx/>
              <a:buFontTx/>
              <a:buNone/>
              <a:tabLst/>
            </a:pPr>
            <a:r>
              <a:rPr kumimoji="0" lang="pl-PL" sz="2000" b="0" i="0" u="none" strike="noStrike" cap="none" normalizeH="0" baseline="0" dirty="0">
                <a:ln>
                  <a:noFill/>
                </a:ln>
                <a:solidFill>
                  <a:schemeClr val="tx1"/>
                </a:solidFill>
                <a:effectLst/>
                <a:latin typeface="KingsBureauGrot FiveOne" pitchFamily="2" charset="0"/>
              </a:rPr>
              <a:t>RM </a:t>
            </a:r>
            <a:r>
              <a:rPr kumimoji="0" lang="pl-PL" sz="2000" b="0" i="0" u="none" strike="noStrike" cap="none" normalizeH="0" baseline="0" dirty="0" err="1">
                <a:ln>
                  <a:noFill/>
                </a:ln>
                <a:solidFill>
                  <a:schemeClr val="tx1"/>
                </a:solidFill>
                <a:effectLst/>
                <a:latin typeface="KingsBureauGrot FiveOne" pitchFamily="2" charset="0"/>
              </a:rPr>
              <a:t>physicians</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practice</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across</a:t>
            </a:r>
            <a:r>
              <a:rPr kumimoji="0" lang="pl-PL" sz="2000" b="0" i="0" u="none" strike="noStrike" cap="none" normalizeH="0" baseline="0" dirty="0">
                <a:ln>
                  <a:noFill/>
                </a:ln>
                <a:solidFill>
                  <a:schemeClr val="tx1"/>
                </a:solidFill>
                <a:effectLst/>
                <a:latin typeface="KingsBureauGrot FiveOne" pitchFamily="2" charset="0"/>
              </a:rPr>
              <a:t> 31 and PC </a:t>
            </a:r>
            <a:r>
              <a:rPr kumimoji="0" lang="pl-PL" sz="2000" b="0" i="0" u="none" strike="noStrike" cap="none" normalizeH="0" baseline="0" dirty="0" err="1">
                <a:ln>
                  <a:noFill/>
                </a:ln>
                <a:solidFill>
                  <a:schemeClr val="tx1"/>
                </a:solidFill>
                <a:effectLst/>
                <a:latin typeface="KingsBureauGrot FiveOne" pitchFamily="2" charset="0"/>
              </a:rPr>
              <a:t>across</a:t>
            </a:r>
            <a:r>
              <a:rPr kumimoji="0" lang="pl-PL" sz="2000" b="0" i="0" u="none" strike="noStrike" cap="none" normalizeH="0" baseline="0" dirty="0">
                <a:ln>
                  <a:noFill/>
                </a:ln>
                <a:solidFill>
                  <a:schemeClr val="tx1"/>
                </a:solidFill>
                <a:effectLst/>
                <a:latin typeface="KingsBureauGrot FiveOne" pitchFamily="2" charset="0"/>
              </a:rPr>
              <a:t> 13 </a:t>
            </a:r>
            <a:r>
              <a:rPr kumimoji="0" lang="pl-PL" sz="2000" b="0" i="0" u="none" strike="noStrike" cap="none" normalizeH="0" baseline="0" dirty="0" err="1">
                <a:ln>
                  <a:noFill/>
                </a:ln>
                <a:solidFill>
                  <a:schemeClr val="tx1"/>
                </a:solidFill>
                <a:effectLst/>
                <a:latin typeface="KingsBureauGrot FiveOne" pitchFamily="2" charset="0"/>
              </a:rPr>
              <a:t>European</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countries</a:t>
            </a:r>
            <a:r>
              <a:rPr kumimoji="0" lang="pl-PL" sz="2000" b="0" i="0" u="none" strike="noStrike" cap="none" normalizeH="0" baseline="0" dirty="0">
                <a:ln>
                  <a:noFill/>
                </a:ln>
                <a:solidFill>
                  <a:schemeClr val="tx1"/>
                </a:solidFill>
                <a:effectLst/>
                <a:latin typeface="KingsBureauGrot FiveOne" pitchFamily="2" charset="0"/>
              </a:rPr>
              <a:t>. A </a:t>
            </a:r>
            <a:r>
              <a:rPr kumimoji="0" lang="pl-PL" sz="2000" b="0" i="0" u="none" strike="noStrike" cap="none" normalizeH="0" baseline="0" dirty="0" err="1">
                <a:ln>
                  <a:noFill/>
                </a:ln>
                <a:solidFill>
                  <a:schemeClr val="tx1"/>
                </a:solidFill>
                <a:effectLst/>
                <a:latin typeface="KingsBureauGrot FiveOne" pitchFamily="2" charset="0"/>
              </a:rPr>
              <a:t>further</a:t>
            </a:r>
            <a:r>
              <a:rPr kumimoji="0" lang="pl-PL" sz="2000" b="0" i="0" u="none" strike="noStrike" cap="none" normalizeH="0" baseline="0" dirty="0">
                <a:ln>
                  <a:noFill/>
                </a:ln>
                <a:solidFill>
                  <a:schemeClr val="tx1"/>
                </a:solidFill>
                <a:effectLst/>
                <a:latin typeface="KingsBureauGrot FiveOne" pitchFamily="2" charset="0"/>
              </a:rPr>
              <a:t> 59 (13%) </a:t>
            </a:r>
            <a:r>
              <a:rPr kumimoji="0" lang="pl-PL" sz="2000" b="0" i="0" u="none" strike="noStrike" cap="none" normalizeH="0" baseline="0" dirty="0" err="1">
                <a:ln>
                  <a:noFill/>
                </a:ln>
                <a:solidFill>
                  <a:schemeClr val="tx1"/>
                </a:solidFill>
                <a:effectLst/>
                <a:latin typeface="KingsBureauGrot FiveOne" pitchFamily="2" charset="0"/>
              </a:rPr>
              <a:t>responses</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were</a:t>
            </a:r>
            <a:r>
              <a:rPr kumimoji="0" lang="pl-PL" sz="2000" b="0" i="0" u="none" strike="noStrike" cap="none" normalizeH="0" baseline="0" dirty="0">
                <a:ln>
                  <a:noFill/>
                </a:ln>
                <a:solidFill>
                  <a:schemeClr val="tx1"/>
                </a:solidFill>
                <a:effectLst/>
                <a:latin typeface="KingsBureauGrot FiveOne" pitchFamily="2" charset="0"/>
              </a:rPr>
              <a:t> from non-</a:t>
            </a:r>
            <a:r>
              <a:rPr kumimoji="0" lang="pl-PL" sz="2000" b="0" i="0" u="none" strike="noStrike" cap="none" normalizeH="0" baseline="0" dirty="0" err="1">
                <a:ln>
                  <a:noFill/>
                </a:ln>
                <a:solidFill>
                  <a:schemeClr val="tx1"/>
                </a:solidFill>
                <a:effectLst/>
                <a:latin typeface="KingsBureauGrot FiveOne" pitchFamily="2" charset="0"/>
              </a:rPr>
              <a:t>European</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countries</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including</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India</a:t>
            </a:r>
            <a:r>
              <a:rPr kumimoji="0" lang="pl-PL" sz="2000" b="0" i="0" u="none" strike="noStrike" cap="none" normalizeH="0" baseline="0" dirty="0">
                <a:ln>
                  <a:noFill/>
                </a:ln>
                <a:solidFill>
                  <a:schemeClr val="tx1"/>
                </a:solidFill>
                <a:effectLst/>
                <a:latin typeface="KingsBureauGrot FiveOne" pitchFamily="2" charset="0"/>
              </a:rPr>
              <a:t>, USA and </a:t>
            </a:r>
            <a:r>
              <a:rPr kumimoji="0" lang="pl-PL" sz="2000" b="0" i="0" u="none" strike="noStrike" cap="none" normalizeH="0" baseline="0" dirty="0" err="1">
                <a:ln>
                  <a:noFill/>
                </a:ln>
                <a:solidFill>
                  <a:schemeClr val="tx1"/>
                </a:solidFill>
                <a:effectLst/>
                <a:latin typeface="KingsBureauGrot FiveOne" pitchFamily="2" charset="0"/>
              </a:rPr>
              <a:t>several</a:t>
            </a:r>
            <a:r>
              <a:rPr kumimoji="0" lang="pl-PL" sz="2000" b="0" i="0" u="none" strike="noStrike" cap="none" normalizeH="0" baseline="0" dirty="0">
                <a:ln>
                  <a:noFill/>
                </a:ln>
                <a:solidFill>
                  <a:schemeClr val="tx1"/>
                </a:solidFill>
                <a:effectLst/>
                <a:latin typeface="KingsBureauGrot FiveOne" pitchFamily="2" charset="0"/>
              </a:rPr>
              <a:t> </a:t>
            </a:r>
            <a:r>
              <a:rPr kumimoji="0" lang="pl-PL" sz="2000" b="0" i="0" u="none" strike="noStrike" cap="none" normalizeH="0" baseline="0" dirty="0" err="1">
                <a:ln>
                  <a:noFill/>
                </a:ln>
                <a:solidFill>
                  <a:schemeClr val="tx1"/>
                </a:solidFill>
                <a:effectLst/>
                <a:latin typeface="KingsBureauGrot FiveOne" pitchFamily="2" charset="0"/>
              </a:rPr>
              <a:t>South</a:t>
            </a:r>
            <a:r>
              <a:rPr kumimoji="0" lang="pl-PL" sz="2000" b="0" i="0" u="none" strike="noStrike" cap="none" normalizeH="0" baseline="0" dirty="0">
                <a:ln>
                  <a:noFill/>
                </a:ln>
                <a:solidFill>
                  <a:schemeClr val="tx1"/>
                </a:solidFill>
                <a:effectLst/>
                <a:latin typeface="KingsBureauGrot FiveOne" pitchFamily="2" charset="0"/>
              </a:rPr>
              <a:t> American </a:t>
            </a:r>
            <a:r>
              <a:rPr kumimoji="0" lang="pl-PL" sz="2000" b="0" i="0" u="none" strike="noStrike" cap="none" normalizeH="0" baseline="0" dirty="0" err="1">
                <a:ln>
                  <a:noFill/>
                </a:ln>
                <a:solidFill>
                  <a:schemeClr val="tx1"/>
                </a:solidFill>
                <a:effectLst/>
                <a:latin typeface="KingsBureauGrot FiveOne" pitchFamily="2" charset="0"/>
              </a:rPr>
              <a:t>countries</a:t>
            </a:r>
            <a:r>
              <a:rPr kumimoji="0" lang="pl-PL" sz="2000" b="0" i="0" u="none" strike="noStrike" cap="none" normalizeH="0" baseline="0" dirty="0">
                <a:ln>
                  <a:noFill/>
                </a:ln>
                <a:solidFill>
                  <a:schemeClr val="tx1"/>
                </a:solidFill>
                <a:effectLst/>
                <a:latin typeface="KingsBureauGrot FiveOne" pitchFamily="2" charset="0"/>
              </a:rPr>
              <a:t>.  </a:t>
            </a:r>
          </a:p>
        </p:txBody>
      </p:sp>
    </p:spTree>
    <p:extLst>
      <p:ext uri="{BB962C8B-B14F-4D97-AF65-F5344CB8AC3E}">
        <p14:creationId xmlns:p14="http://schemas.microsoft.com/office/powerpoint/2010/main" val="18562329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rostokąt 15">
            <a:extLst>
              <a:ext uri="{FF2B5EF4-FFF2-40B4-BE49-F238E27FC236}">
                <a16:creationId xmlns:a16="http://schemas.microsoft.com/office/drawing/2014/main" id="{E652E662-4D41-411C-9B76-BC3A619C480D}"/>
              </a:ext>
            </a:extLst>
          </p:cNvPr>
          <p:cNvSpPr/>
          <p:nvPr/>
        </p:nvSpPr>
        <p:spPr>
          <a:xfrm>
            <a:off x="1451484" y="3748489"/>
            <a:ext cx="8809106" cy="477054"/>
          </a:xfrm>
          <a:prstGeom prst="rect">
            <a:avLst/>
          </a:prstGeom>
          <a:solidFill>
            <a:schemeClr val="bg1">
              <a:lumMod val="85000"/>
            </a:schemeClr>
          </a:solidFill>
        </p:spPr>
        <p:txBody>
          <a:bodyPr wrap="square">
            <a:spAutoFit/>
          </a:bodyPr>
          <a:lstStyle/>
          <a:p>
            <a:r>
              <a:rPr lang="pl-PL" sz="2500" dirty="0"/>
              <a:t>How </a:t>
            </a:r>
            <a:r>
              <a:rPr lang="pl-PL" sz="2500" dirty="0" err="1"/>
              <a:t>chronic</a:t>
            </a:r>
            <a:r>
              <a:rPr lang="pl-PL" sz="2500" dirty="0"/>
              <a:t> </a:t>
            </a:r>
            <a:r>
              <a:rPr lang="pl-PL" sz="2500" dirty="0" err="1"/>
              <a:t>breathlessness</a:t>
            </a:r>
            <a:r>
              <a:rPr lang="pl-PL" sz="2500" dirty="0"/>
              <a:t> </a:t>
            </a:r>
            <a:r>
              <a:rPr lang="pl-PL" sz="2500" dirty="0" err="1"/>
              <a:t>is</a:t>
            </a:r>
            <a:r>
              <a:rPr lang="pl-PL" sz="2500" dirty="0"/>
              <a:t> </a:t>
            </a:r>
            <a:r>
              <a:rPr lang="pl-PL" sz="2500" dirty="0" err="1"/>
              <a:t>managed</a:t>
            </a:r>
            <a:r>
              <a:rPr lang="pl-PL" sz="2500" dirty="0"/>
              <a:t> by RM and PC </a:t>
            </a:r>
            <a:r>
              <a:rPr lang="pl-PL" sz="2500" dirty="0" err="1"/>
              <a:t>physicians</a:t>
            </a:r>
            <a:endParaRPr lang="pl-PL" sz="2500" dirty="0"/>
          </a:p>
        </p:txBody>
      </p:sp>
      <p:sp>
        <p:nvSpPr>
          <p:cNvPr id="3" name="pole tekstowe 2">
            <a:extLst>
              <a:ext uri="{FF2B5EF4-FFF2-40B4-BE49-F238E27FC236}">
                <a16:creationId xmlns:a16="http://schemas.microsoft.com/office/drawing/2014/main" id="{87603FBB-5B98-4BD6-BAE4-3224325F63D6}"/>
              </a:ext>
            </a:extLst>
          </p:cNvPr>
          <p:cNvSpPr txBox="1"/>
          <p:nvPr/>
        </p:nvSpPr>
        <p:spPr>
          <a:xfrm>
            <a:off x="1301155" y="2560132"/>
            <a:ext cx="861848" cy="1200329"/>
          </a:xfrm>
          <a:prstGeom prst="rect">
            <a:avLst/>
          </a:prstGeom>
          <a:noFill/>
        </p:spPr>
        <p:txBody>
          <a:bodyPr wrap="square" rtlCol="0">
            <a:spAutoFit/>
          </a:bodyPr>
          <a:lstStyle/>
          <a:p>
            <a:r>
              <a:rPr lang="pl-PL" sz="7200" dirty="0">
                <a:latin typeface="Arial Black" panose="020B0A04020102020204" pitchFamily="34" charset="0"/>
              </a:rPr>
              <a:t>1</a:t>
            </a:r>
          </a:p>
        </p:txBody>
      </p:sp>
      <p:sp>
        <p:nvSpPr>
          <p:cNvPr id="2" name="Prostokąt 1">
            <a:extLst>
              <a:ext uri="{FF2B5EF4-FFF2-40B4-BE49-F238E27FC236}">
                <a16:creationId xmlns:a16="http://schemas.microsoft.com/office/drawing/2014/main" id="{FB5F2D84-4595-45B9-9F4A-6431A2847AD2}"/>
              </a:ext>
            </a:extLst>
          </p:cNvPr>
          <p:cNvSpPr/>
          <p:nvPr/>
        </p:nvSpPr>
        <p:spPr>
          <a:xfrm>
            <a:off x="1271464" y="1232756"/>
            <a:ext cx="9757084" cy="830997"/>
          </a:xfrm>
          <a:prstGeom prst="rect">
            <a:avLst/>
          </a:prstGeom>
        </p:spPr>
        <p:txBody>
          <a:bodyPr wrap="square">
            <a:spAutoFit/>
          </a:bodyPr>
          <a:lstStyle/>
          <a:p>
            <a:pPr algn="just"/>
            <a:r>
              <a:rPr lang="en-GB" dirty="0"/>
              <a:t>We compared RM &amp; PC responses, and explored if management varied with knowledge of palliative care guidelines for non-malignant lung diseases.</a:t>
            </a:r>
          </a:p>
        </p:txBody>
      </p:sp>
      <p:sp>
        <p:nvSpPr>
          <p:cNvPr id="4" name="TextBox 7">
            <a:extLst>
              <a:ext uri="{FF2B5EF4-FFF2-40B4-BE49-F238E27FC236}">
                <a16:creationId xmlns:a16="http://schemas.microsoft.com/office/drawing/2014/main" id="{D4034C5B-FA54-F926-FEEE-DA5C95CB895F}"/>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6C489E86-8168-4D9B-8715-055F211E01AD}"/>
              </a:ext>
            </a:extLst>
          </p:cNvPr>
          <p:cNvSpPr>
            <a:spLocks noChangeArrowheads="1"/>
          </p:cNvSpPr>
          <p:nvPr/>
        </p:nvSpPr>
        <p:spPr bwMode="auto">
          <a:xfrm>
            <a:off x="5506434" y="3299063"/>
            <a:ext cx="1138294" cy="108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336" tIns="9168" rIns="18336" bIns="9168" numCol="1" anchor="ctr" anchorCtr="0" compatLnSpc="1">
            <a:prstTxWarp prst="textNoShape">
              <a:avLst/>
            </a:prstTxWarp>
            <a:spAutoFit/>
          </a:bodyPr>
          <a:lstStyle>
            <a:lvl1pPr eaLnBrk="0" fontAlgn="base" hangingPunct="0">
              <a:spcBef>
                <a:spcPct val="0"/>
              </a:spcBef>
              <a:spcAft>
                <a:spcPct val="0"/>
              </a:spcAft>
              <a:tabLst>
                <a:tab pos="463550" algn="l"/>
              </a:tabLst>
              <a:defRPr>
                <a:solidFill>
                  <a:schemeClr val="tx1"/>
                </a:solidFill>
                <a:latin typeface="Arial" panose="020B0604020202020204" pitchFamily="34" charset="0"/>
              </a:defRPr>
            </a:lvl1pPr>
            <a:lvl2pPr eaLnBrk="0" fontAlgn="base" hangingPunct="0">
              <a:spcBef>
                <a:spcPct val="0"/>
              </a:spcBef>
              <a:spcAft>
                <a:spcPct val="0"/>
              </a:spcAft>
              <a:tabLst>
                <a:tab pos="463550" algn="l"/>
              </a:tabLst>
              <a:defRPr>
                <a:solidFill>
                  <a:schemeClr val="tx1"/>
                </a:solidFill>
                <a:latin typeface="Arial" panose="020B0604020202020204" pitchFamily="34" charset="0"/>
              </a:defRPr>
            </a:lvl2pPr>
            <a:lvl3pPr eaLnBrk="0" fontAlgn="base" hangingPunct="0">
              <a:spcBef>
                <a:spcPct val="0"/>
              </a:spcBef>
              <a:spcAft>
                <a:spcPct val="0"/>
              </a:spcAft>
              <a:tabLst>
                <a:tab pos="463550" algn="l"/>
              </a:tabLst>
              <a:defRPr>
                <a:solidFill>
                  <a:schemeClr val="tx1"/>
                </a:solidFill>
                <a:latin typeface="Arial" panose="020B0604020202020204" pitchFamily="34" charset="0"/>
              </a:defRPr>
            </a:lvl3pPr>
            <a:lvl4pPr eaLnBrk="0" fontAlgn="base" hangingPunct="0">
              <a:spcBef>
                <a:spcPct val="0"/>
              </a:spcBef>
              <a:spcAft>
                <a:spcPct val="0"/>
              </a:spcAft>
              <a:tabLst>
                <a:tab pos="463550" algn="l"/>
              </a:tabLst>
              <a:defRPr>
                <a:solidFill>
                  <a:schemeClr val="tx1"/>
                </a:solidFill>
                <a:latin typeface="Arial" panose="020B0604020202020204" pitchFamily="34" charset="0"/>
              </a:defRPr>
            </a:lvl4pPr>
            <a:lvl5pPr eaLnBrk="0" fontAlgn="base" hangingPunct="0">
              <a:spcBef>
                <a:spcPct val="0"/>
              </a:spcBef>
              <a:spcAft>
                <a:spcPct val="0"/>
              </a:spcAft>
              <a:tabLst>
                <a:tab pos="463550" algn="l"/>
              </a:tabLst>
              <a:defRPr>
                <a:solidFill>
                  <a:schemeClr val="tx1"/>
                </a:solidFill>
                <a:latin typeface="Arial" panose="020B0604020202020204" pitchFamily="34" charset="0"/>
              </a:defRPr>
            </a:lvl5pPr>
            <a:lvl6pPr eaLnBrk="0" fontAlgn="base" hangingPunct="0">
              <a:spcBef>
                <a:spcPct val="0"/>
              </a:spcBef>
              <a:spcAft>
                <a:spcPct val="0"/>
              </a:spcAft>
              <a:tabLst>
                <a:tab pos="463550" algn="l"/>
              </a:tabLst>
              <a:defRPr>
                <a:solidFill>
                  <a:schemeClr val="tx1"/>
                </a:solidFill>
                <a:latin typeface="Arial" panose="020B0604020202020204" pitchFamily="34" charset="0"/>
              </a:defRPr>
            </a:lvl6pPr>
            <a:lvl7pPr eaLnBrk="0" fontAlgn="base" hangingPunct="0">
              <a:spcBef>
                <a:spcPct val="0"/>
              </a:spcBef>
              <a:spcAft>
                <a:spcPct val="0"/>
              </a:spcAft>
              <a:tabLst>
                <a:tab pos="463550" algn="l"/>
              </a:tabLst>
              <a:defRPr>
                <a:solidFill>
                  <a:schemeClr val="tx1"/>
                </a:solidFill>
                <a:latin typeface="Arial" panose="020B0604020202020204" pitchFamily="34" charset="0"/>
              </a:defRPr>
            </a:lvl7pPr>
            <a:lvl8pPr eaLnBrk="0" fontAlgn="base" hangingPunct="0">
              <a:spcBef>
                <a:spcPct val="0"/>
              </a:spcBef>
              <a:spcAft>
                <a:spcPct val="0"/>
              </a:spcAft>
              <a:tabLst>
                <a:tab pos="463550" algn="l"/>
              </a:tabLst>
              <a:defRPr>
                <a:solidFill>
                  <a:schemeClr val="tx1"/>
                </a:solidFill>
                <a:latin typeface="Arial" panose="020B0604020202020204" pitchFamily="34" charset="0"/>
              </a:defRPr>
            </a:lvl8pPr>
            <a:lvl9pPr eaLnBrk="0" fontAlgn="base" hangingPunct="0">
              <a:spcBef>
                <a:spcPct val="0"/>
              </a:spcBef>
              <a:spcAft>
                <a:spcPct val="0"/>
              </a:spcAft>
              <a:tabLst>
                <a:tab pos="463550" algn="l"/>
              </a:tabLst>
              <a:defRPr>
                <a:solidFill>
                  <a:schemeClr val="tx1"/>
                </a:solidFill>
                <a:latin typeface="Arial" panose="020B0604020202020204" pitchFamily="34" charset="0"/>
              </a:defRPr>
            </a:lvl9pPr>
          </a:lstStyle>
          <a:p>
            <a:pPr defTabSz="183337">
              <a:tabLst>
                <a:tab pos="92942" algn="l"/>
              </a:tabLst>
            </a:pPr>
            <a:r>
              <a:rPr lang="en-US" altLang="pl-PL" sz="221">
                <a:latin typeface="Arial Narrow" panose="020B0606020202030204" pitchFamily="34" charset="0"/>
                <a:ea typeface="Calibri" panose="020F0502020204030204" pitchFamily="34" charset="0"/>
                <a:cs typeface="Times New Roman" panose="02020603050405020304" pitchFamily="18" charset="0"/>
              </a:rPr>
              <a:t>Table 3: Use of non-pharmacological strategies compared between respiratory and palliative care physicians</a:t>
            </a:r>
            <a:endParaRPr lang="pl-PL" altLang="pl-PL" sz="662"/>
          </a:p>
          <a:p>
            <a:pPr defTabSz="183337">
              <a:tabLst>
                <a:tab pos="92942" algn="l"/>
              </a:tabLst>
            </a:pPr>
            <a:endParaRPr lang="pl-PL" altLang="pl-PL" sz="361"/>
          </a:p>
        </p:txBody>
      </p:sp>
      <p:graphicFrame>
        <p:nvGraphicFramePr>
          <p:cNvPr id="45" name="Symbol zastępczy zawartości 19">
            <a:extLst>
              <a:ext uri="{FF2B5EF4-FFF2-40B4-BE49-F238E27FC236}">
                <a16:creationId xmlns:a16="http://schemas.microsoft.com/office/drawing/2014/main" id="{76702E3D-8866-4F53-82A8-765D68A1D065}"/>
              </a:ext>
            </a:extLst>
          </p:cNvPr>
          <p:cNvGraphicFramePr>
            <a:graphicFrameLocks/>
          </p:cNvGraphicFramePr>
          <p:nvPr>
            <p:extLst>
              <p:ext uri="{D42A27DB-BD31-4B8C-83A1-F6EECF244321}">
                <p14:modId xmlns:p14="http://schemas.microsoft.com/office/powerpoint/2010/main" val="139086340"/>
              </p:ext>
            </p:extLst>
          </p:nvPr>
        </p:nvGraphicFramePr>
        <p:xfrm>
          <a:off x="260698" y="1002489"/>
          <a:ext cx="11711442" cy="4787956"/>
        </p:xfrm>
        <a:graphic>
          <a:graphicData uri="http://schemas.openxmlformats.org/drawingml/2006/table">
            <a:tbl>
              <a:tblPr firstRow="1" bandRow="1">
                <a:tableStyleId>{8799B23B-EC83-4686-B30A-512413B5E67A}</a:tableStyleId>
              </a:tblPr>
              <a:tblGrid>
                <a:gridCol w="1365747">
                  <a:extLst>
                    <a:ext uri="{9D8B030D-6E8A-4147-A177-3AD203B41FA5}">
                      <a16:colId xmlns:a16="http://schemas.microsoft.com/office/drawing/2014/main" val="2696950916"/>
                    </a:ext>
                  </a:extLst>
                </a:gridCol>
                <a:gridCol w="1396682">
                  <a:extLst>
                    <a:ext uri="{9D8B030D-6E8A-4147-A177-3AD203B41FA5}">
                      <a16:colId xmlns:a16="http://schemas.microsoft.com/office/drawing/2014/main" val="4177627582"/>
                    </a:ext>
                  </a:extLst>
                </a:gridCol>
                <a:gridCol w="1417374">
                  <a:extLst>
                    <a:ext uri="{9D8B030D-6E8A-4147-A177-3AD203B41FA5}">
                      <a16:colId xmlns:a16="http://schemas.microsoft.com/office/drawing/2014/main" val="870219264"/>
                    </a:ext>
                  </a:extLst>
                </a:gridCol>
                <a:gridCol w="620748">
                  <a:extLst>
                    <a:ext uri="{9D8B030D-6E8A-4147-A177-3AD203B41FA5}">
                      <a16:colId xmlns:a16="http://schemas.microsoft.com/office/drawing/2014/main" val="3850742374"/>
                    </a:ext>
                  </a:extLst>
                </a:gridCol>
                <a:gridCol w="1313916">
                  <a:extLst>
                    <a:ext uri="{9D8B030D-6E8A-4147-A177-3AD203B41FA5}">
                      <a16:colId xmlns:a16="http://schemas.microsoft.com/office/drawing/2014/main" val="2651385190"/>
                    </a:ext>
                  </a:extLst>
                </a:gridCol>
                <a:gridCol w="1319861">
                  <a:extLst>
                    <a:ext uri="{9D8B030D-6E8A-4147-A177-3AD203B41FA5}">
                      <a16:colId xmlns:a16="http://schemas.microsoft.com/office/drawing/2014/main" val="2603933661"/>
                    </a:ext>
                  </a:extLst>
                </a:gridCol>
                <a:gridCol w="790681">
                  <a:extLst>
                    <a:ext uri="{9D8B030D-6E8A-4147-A177-3AD203B41FA5}">
                      <a16:colId xmlns:a16="http://schemas.microsoft.com/office/drawing/2014/main" val="792862045"/>
                    </a:ext>
                  </a:extLst>
                </a:gridCol>
                <a:gridCol w="1251841">
                  <a:extLst>
                    <a:ext uri="{9D8B030D-6E8A-4147-A177-3AD203B41FA5}">
                      <a16:colId xmlns:a16="http://schemas.microsoft.com/office/drawing/2014/main" val="3671951547"/>
                    </a:ext>
                  </a:extLst>
                </a:gridCol>
                <a:gridCol w="1510486">
                  <a:extLst>
                    <a:ext uri="{9D8B030D-6E8A-4147-A177-3AD203B41FA5}">
                      <a16:colId xmlns:a16="http://schemas.microsoft.com/office/drawing/2014/main" val="497105005"/>
                    </a:ext>
                  </a:extLst>
                </a:gridCol>
                <a:gridCol w="724106">
                  <a:extLst>
                    <a:ext uri="{9D8B030D-6E8A-4147-A177-3AD203B41FA5}">
                      <a16:colId xmlns:a16="http://schemas.microsoft.com/office/drawing/2014/main" val="2467530523"/>
                    </a:ext>
                  </a:extLst>
                </a:gridCol>
              </a:tblGrid>
              <a:tr h="228952">
                <a:tc>
                  <a:txBody>
                    <a:bodyPr/>
                    <a:lstStyle/>
                    <a:p>
                      <a:pPr algn="ctr">
                        <a:lnSpc>
                          <a:spcPct val="115000"/>
                        </a:lnSpc>
                        <a:spcAft>
                          <a:spcPts val="0"/>
                        </a:spcAft>
                        <a:tabLst>
                          <a:tab pos="463550" algn="l"/>
                        </a:tabLst>
                      </a:pP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gridSpan="3">
                  <a:txBody>
                    <a:bodyPr/>
                    <a:lstStyle/>
                    <a:p>
                      <a:pPr algn="ctr"/>
                      <a:r>
                        <a:rPr lang="pl-PL" sz="2000" dirty="0">
                          <a:effectLst/>
                          <a:latin typeface="+mn-lt"/>
                        </a:rPr>
                        <a:t>COPD</a:t>
                      </a:r>
                      <a:endParaRPr lang="pl-PL" sz="2000" dirty="0"/>
                    </a:p>
                  </a:txBody>
                  <a:tcPr marL="13752" marR="13752" marT="0" marB="0"/>
                </a:tc>
                <a:tc hMerge="1">
                  <a:txBody>
                    <a:bodyPr/>
                    <a:lstStyle/>
                    <a:p>
                      <a:endParaRPr lang="pl-PL"/>
                    </a:p>
                  </a:txBody>
                  <a:tcPr/>
                </a:tc>
                <a:tc hMerge="1">
                  <a:txBody>
                    <a:bodyPr/>
                    <a:lstStyle/>
                    <a:p>
                      <a:pPr>
                        <a:lnSpc>
                          <a:spcPct val="115000"/>
                        </a:lnSpc>
                        <a:spcAft>
                          <a:spcPts val="0"/>
                        </a:spcAft>
                        <a:tabLst>
                          <a:tab pos="463550" algn="l"/>
                        </a:tabLst>
                      </a:pP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gridSpan="3">
                  <a:txBody>
                    <a:bodyPr/>
                    <a:lstStyle/>
                    <a:p>
                      <a:pPr algn="ctr"/>
                      <a:r>
                        <a:rPr lang="pl-PL" sz="2000" dirty="0">
                          <a:effectLst/>
                          <a:latin typeface="+mn-lt"/>
                        </a:rPr>
                        <a:t>f</a:t>
                      </a:r>
                      <a:r>
                        <a:rPr lang="en-US" sz="2000" dirty="0">
                          <a:effectLst/>
                          <a:latin typeface="+mn-lt"/>
                        </a:rPr>
                        <a:t>ILD</a:t>
                      </a:r>
                      <a:endParaRPr lang="pl-PL" sz="2000" dirty="0"/>
                    </a:p>
                  </a:txBody>
                  <a:tcPr marL="13752" marR="13752" marT="0" marB="0"/>
                </a:tc>
                <a:tc hMerge="1">
                  <a:txBody>
                    <a:bodyPr/>
                    <a:lstStyle/>
                    <a:p>
                      <a:endParaRPr lang="pl-PL"/>
                    </a:p>
                  </a:txBody>
                  <a:tcPr/>
                </a:tc>
                <a:tc hMerge="1">
                  <a:txBody>
                    <a:bodyPr/>
                    <a:lstStyle/>
                    <a:p>
                      <a:pPr algn="ctr">
                        <a:lnSpc>
                          <a:spcPct val="115000"/>
                        </a:lnSpc>
                        <a:spcAft>
                          <a:spcPts val="0"/>
                        </a:spcAft>
                      </a:pPr>
                      <a:r>
                        <a:rPr lang="en-US" sz="1100" dirty="0">
                          <a:effectLst/>
                          <a:latin typeface="+mn-lt"/>
                        </a:rPr>
                        <a:t>LC</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gridSpan="3">
                  <a:txBody>
                    <a:bodyPr/>
                    <a:lstStyle/>
                    <a:p>
                      <a:pPr algn="ctr"/>
                      <a:r>
                        <a:rPr lang="pl-PL" sz="2000" dirty="0">
                          <a:effectLst/>
                          <a:latin typeface="+mn-lt"/>
                        </a:rPr>
                        <a:t>LC</a:t>
                      </a:r>
                      <a:endParaRPr lang="pl-PL" sz="2000" dirty="0"/>
                    </a:p>
                  </a:txBody>
                  <a:tcPr marL="13752" marR="13752" marT="0" marB="0"/>
                </a:tc>
                <a:tc hMerge="1">
                  <a:txBody>
                    <a:bodyPr/>
                    <a:lstStyle/>
                    <a:p>
                      <a:endParaRPr lang="pl-PL"/>
                    </a:p>
                  </a:txBody>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3822196390"/>
                  </a:ext>
                </a:extLst>
              </a:tr>
              <a:tr h="280964">
                <a:tc>
                  <a:txBody>
                    <a:bodyPr/>
                    <a:lstStyle/>
                    <a:p>
                      <a:pPr algn="ctr">
                        <a:lnSpc>
                          <a:spcPct val="115000"/>
                        </a:lnSpc>
                        <a:spcAft>
                          <a:spcPts val="0"/>
                        </a:spcAft>
                        <a:tabLst>
                          <a:tab pos="463550" algn="l"/>
                        </a:tabLst>
                      </a:pPr>
                      <a:r>
                        <a:rPr lang="en-US" sz="1400" dirty="0">
                          <a:effectLst/>
                          <a:latin typeface="+mn-lt"/>
                        </a:rPr>
                        <a:t>	</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r>
                        <a:rPr lang="pl-PL" sz="1900" b="1" dirty="0">
                          <a:effectLst/>
                          <a:latin typeface="+mn-lt"/>
                        </a:rPr>
                        <a:t>RM </a:t>
                      </a:r>
                      <a:r>
                        <a:rPr lang="en-US" sz="1900" dirty="0">
                          <a:effectLst/>
                          <a:latin typeface="+mn-lt"/>
                        </a:rPr>
                        <a:t>(n=336)</a:t>
                      </a:r>
                      <a:endParaRPr lang="pl-PL" sz="1900" dirty="0"/>
                    </a:p>
                  </a:txBody>
                  <a:tcPr marL="13752" marR="13752" marT="0" marB="0"/>
                </a:tc>
                <a:tc>
                  <a:txBody>
                    <a:bodyPr/>
                    <a:lstStyle/>
                    <a:p>
                      <a:pPr algn="ctr">
                        <a:lnSpc>
                          <a:spcPct val="115000"/>
                        </a:lnSpc>
                        <a:spcAft>
                          <a:spcPts val="0"/>
                        </a:spcAft>
                      </a:pPr>
                      <a:r>
                        <a:rPr lang="pl-PL" sz="1900" b="1" dirty="0">
                          <a:effectLst/>
                          <a:latin typeface="+mn-lt"/>
                        </a:rPr>
                        <a:t>PC </a:t>
                      </a:r>
                      <a:r>
                        <a:rPr lang="pl-PL" sz="1900" b="0" dirty="0">
                          <a:effectLst/>
                          <a:latin typeface="+mn-lt"/>
                        </a:rPr>
                        <a:t>(</a:t>
                      </a:r>
                      <a:r>
                        <a:rPr lang="en-US" sz="1900" dirty="0">
                          <a:effectLst/>
                          <a:latin typeface="+mn-lt"/>
                        </a:rPr>
                        <a:t>n=95</a:t>
                      </a:r>
                      <a:r>
                        <a:rPr lang="pl-PL" sz="1900" dirty="0">
                          <a:effectLst/>
                          <a:latin typeface="+mn-lt"/>
                        </a:rPr>
                        <a:t>)</a:t>
                      </a:r>
                      <a:endParaRPr lang="pl-PL" sz="1900" dirty="0"/>
                    </a:p>
                  </a:txBody>
                  <a:tcPr marL="13752" marR="13752" marT="0" marB="0"/>
                </a:tc>
                <a:tc>
                  <a:txBody>
                    <a:bodyPr/>
                    <a:lstStyle/>
                    <a:p>
                      <a:pPr algn="ctr"/>
                      <a:r>
                        <a:rPr lang="en-US" sz="1900" dirty="0">
                          <a:effectLst/>
                          <a:latin typeface="+mn-lt"/>
                        </a:rPr>
                        <a:t>(χ</a:t>
                      </a:r>
                      <a:r>
                        <a:rPr lang="en-US" sz="1900" baseline="30000" dirty="0">
                          <a:effectLst/>
                          <a:latin typeface="+mn-lt"/>
                        </a:rPr>
                        <a:t>2</a:t>
                      </a:r>
                      <a:r>
                        <a:rPr lang="en-US" sz="1900" dirty="0">
                          <a:effectLst/>
                          <a:latin typeface="+mn-lt"/>
                        </a:rPr>
                        <a:t>) p </a:t>
                      </a:r>
                      <a:endParaRPr lang="pl-PL" sz="1900" dirty="0"/>
                    </a:p>
                  </a:txBody>
                  <a:tcPr marL="13752" marR="13752" marT="0" marB="0"/>
                </a:tc>
                <a:tc>
                  <a:txBody>
                    <a:bodyPr/>
                    <a:lstStyle/>
                    <a:p>
                      <a:pPr algn="ctr"/>
                      <a:r>
                        <a:rPr lang="pl-PL" sz="1900" b="1" dirty="0">
                          <a:effectLst/>
                          <a:latin typeface="+mn-lt"/>
                        </a:rPr>
                        <a:t>RM </a:t>
                      </a:r>
                      <a:r>
                        <a:rPr lang="en-US" sz="1900" dirty="0">
                          <a:effectLst/>
                          <a:latin typeface="+mn-lt"/>
                        </a:rPr>
                        <a:t>(n=324)</a:t>
                      </a:r>
                      <a:endParaRPr lang="pl-PL" sz="1900" dirty="0"/>
                    </a:p>
                  </a:txBody>
                  <a:tcPr marL="13752" marR="13752" marT="0" marB="0"/>
                </a:tc>
                <a:tc>
                  <a:txBody>
                    <a:bodyPr/>
                    <a:lstStyle/>
                    <a:p>
                      <a:pPr algn="ctr">
                        <a:lnSpc>
                          <a:spcPct val="115000"/>
                        </a:lnSpc>
                        <a:spcAft>
                          <a:spcPts val="0"/>
                        </a:spcAft>
                      </a:pPr>
                      <a:r>
                        <a:rPr lang="pl-PL" sz="1900" b="1" dirty="0">
                          <a:effectLst/>
                          <a:latin typeface="+mn-lt"/>
                        </a:rPr>
                        <a:t>PC</a:t>
                      </a:r>
                      <a:r>
                        <a:rPr lang="pl-PL" sz="1900" dirty="0">
                          <a:effectLst/>
                          <a:latin typeface="+mn-lt"/>
                        </a:rPr>
                        <a:t> </a:t>
                      </a:r>
                      <a:r>
                        <a:rPr lang="en-US" sz="1900" dirty="0">
                          <a:effectLst/>
                          <a:latin typeface="+mn-lt"/>
                        </a:rPr>
                        <a:t>(n=87)</a:t>
                      </a:r>
                      <a:endParaRPr lang="pl-PL" sz="19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lnSpc>
                          <a:spcPct val="115000"/>
                        </a:lnSpc>
                        <a:spcAft>
                          <a:spcPts val="0"/>
                        </a:spcAft>
                      </a:pPr>
                      <a:r>
                        <a:rPr lang="en-US" sz="1900" dirty="0">
                          <a:effectLst/>
                          <a:latin typeface="+mn-lt"/>
                        </a:rPr>
                        <a:t>(χ</a:t>
                      </a:r>
                      <a:r>
                        <a:rPr lang="en-US" sz="1900" baseline="30000" dirty="0">
                          <a:effectLst/>
                          <a:latin typeface="+mn-lt"/>
                        </a:rPr>
                        <a:t>2</a:t>
                      </a:r>
                      <a:r>
                        <a:rPr lang="en-US" sz="1900" dirty="0">
                          <a:effectLst/>
                          <a:latin typeface="+mn-lt"/>
                        </a:rPr>
                        <a:t>) p </a:t>
                      </a:r>
                      <a:endParaRPr lang="pl-PL" sz="19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r>
                        <a:rPr lang="pl-PL" sz="1900" b="1" dirty="0">
                          <a:effectLst/>
                          <a:latin typeface="+mn-lt"/>
                        </a:rPr>
                        <a:t>RM </a:t>
                      </a:r>
                      <a:r>
                        <a:rPr lang="en-US" sz="1900" dirty="0">
                          <a:effectLst/>
                          <a:latin typeface="+mn-lt"/>
                        </a:rPr>
                        <a:t>(n=301)</a:t>
                      </a:r>
                      <a:endParaRPr lang="pl-PL" sz="1900" dirty="0"/>
                    </a:p>
                  </a:txBody>
                  <a:tcPr marL="13752" marR="13752" marT="0" marB="0"/>
                </a:tc>
                <a:tc>
                  <a:txBody>
                    <a:bodyPr/>
                    <a:lstStyle/>
                    <a:p>
                      <a:pPr algn="ctr">
                        <a:lnSpc>
                          <a:spcPct val="115000"/>
                        </a:lnSpc>
                        <a:spcAft>
                          <a:spcPts val="0"/>
                        </a:spcAft>
                      </a:pPr>
                      <a:r>
                        <a:rPr lang="pl-PL" sz="1900" b="1" dirty="0">
                          <a:effectLst/>
                          <a:latin typeface="+mn-lt"/>
                        </a:rPr>
                        <a:t>PC </a:t>
                      </a:r>
                      <a:r>
                        <a:rPr lang="en-US" sz="1900" dirty="0">
                          <a:effectLst/>
                          <a:latin typeface="+mn-lt"/>
                        </a:rPr>
                        <a:t>(n=102)</a:t>
                      </a:r>
                      <a:endParaRPr lang="pl-PL" sz="19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lnSpc>
                          <a:spcPct val="115000"/>
                        </a:lnSpc>
                        <a:spcAft>
                          <a:spcPts val="0"/>
                        </a:spcAft>
                      </a:pPr>
                      <a:r>
                        <a:rPr lang="en-US" sz="1900" dirty="0">
                          <a:effectLst/>
                          <a:latin typeface="+mn-lt"/>
                        </a:rPr>
                        <a:t>(χ</a:t>
                      </a:r>
                      <a:r>
                        <a:rPr lang="en-US" sz="1900" baseline="30000" dirty="0">
                          <a:effectLst/>
                          <a:latin typeface="+mn-lt"/>
                        </a:rPr>
                        <a:t>2</a:t>
                      </a:r>
                      <a:r>
                        <a:rPr lang="en-US" sz="1900" dirty="0">
                          <a:effectLst/>
                          <a:latin typeface="+mn-lt"/>
                        </a:rPr>
                        <a:t>)</a:t>
                      </a:r>
                      <a:r>
                        <a:rPr lang="pl-PL" sz="1900" dirty="0">
                          <a:effectLst/>
                          <a:latin typeface="+mn-lt"/>
                        </a:rPr>
                        <a:t> p</a:t>
                      </a:r>
                      <a:r>
                        <a:rPr lang="en-US" sz="1900" dirty="0">
                          <a:effectLst/>
                          <a:latin typeface="+mn-lt"/>
                        </a:rPr>
                        <a:t> </a:t>
                      </a:r>
                      <a:endParaRPr lang="pl-PL" sz="19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2018827334"/>
                  </a:ext>
                </a:extLst>
              </a:tr>
              <a:tr h="248496">
                <a:tc gridSpan="10">
                  <a:txBody>
                    <a:bodyPr/>
                    <a:lstStyle/>
                    <a:p>
                      <a:pPr algn="l">
                        <a:lnSpc>
                          <a:spcPct val="115000"/>
                        </a:lnSpc>
                        <a:spcAft>
                          <a:spcPts val="0"/>
                        </a:spcAft>
                      </a:pP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Pulmonary</a:t>
                      </a:r>
                      <a:r>
                        <a:rPr lang="pl-PL" sz="18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rehabilitation</a:t>
                      </a:r>
                      <a:endParaRPr lang="pl-PL" sz="1800" b="1"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extLst>
                  <a:ext uri="{0D108BD9-81ED-4DB2-BD59-A6C34878D82A}">
                    <a16:rowId xmlns:a16="http://schemas.microsoft.com/office/drawing/2014/main" val="4244096983"/>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lnSpc>
                          <a:spcPct val="115000"/>
                        </a:lnSpc>
                        <a:spcAft>
                          <a:spcPts val="0"/>
                        </a:spcAft>
                      </a:pPr>
                      <a:r>
                        <a:rPr lang="en-US" sz="1400">
                          <a:effectLst/>
                          <a:latin typeface="+mn-lt"/>
                        </a:rPr>
                        <a:t>226 (67%)</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r>
                        <a:rPr lang="en-US" sz="1400">
                          <a:effectLst/>
                          <a:latin typeface="+mn-lt"/>
                        </a:rPr>
                        <a:t>27 (28%)</a:t>
                      </a:r>
                      <a:endParaRPr lang="pl-PL" sz="1400"/>
                    </a:p>
                  </a:txBody>
                  <a:tcPr marL="13752" marR="13752" marT="0" marB="0"/>
                </a:tc>
                <a:tc rowSpan="3">
                  <a:txBody>
                    <a:bodyPr/>
                    <a:lstStyle/>
                    <a:p>
                      <a:pPr algn="ctr"/>
                      <a:r>
                        <a:rPr lang="en-US" sz="1400" b="0" dirty="0">
                          <a:solidFill>
                            <a:schemeClr val="tx1"/>
                          </a:solidFill>
                          <a:effectLst/>
                          <a:latin typeface="+mn-lt"/>
                        </a:rPr>
                        <a:t>p&lt;0.001</a:t>
                      </a:r>
                      <a:endParaRPr lang="pl-PL" sz="1400" b="0" dirty="0">
                        <a:solidFill>
                          <a:schemeClr val="tx1"/>
                        </a:solidFill>
                      </a:endParaRPr>
                    </a:p>
                  </a:txBody>
                  <a:tcPr marL="13752" marR="13752" marT="0" marB="0"/>
                </a:tc>
                <a:tc>
                  <a:txBody>
                    <a:bodyPr/>
                    <a:lstStyle/>
                    <a:p>
                      <a:pPr algn="ctr">
                        <a:lnSpc>
                          <a:spcPct val="115000"/>
                        </a:lnSpc>
                        <a:spcAft>
                          <a:spcPts val="0"/>
                        </a:spcAft>
                      </a:pPr>
                      <a:r>
                        <a:rPr lang="en-US" sz="1400">
                          <a:effectLst/>
                          <a:latin typeface="+mn-lt"/>
                        </a:rPr>
                        <a:t>181 (56%)</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lnSpc>
                          <a:spcPct val="115000"/>
                        </a:lnSpc>
                        <a:spcAft>
                          <a:spcPts val="0"/>
                        </a:spcAft>
                      </a:pPr>
                      <a:r>
                        <a:rPr lang="en-US" sz="1400">
                          <a:effectLst/>
                          <a:latin typeface="+mn-lt"/>
                        </a:rPr>
                        <a:t>26 (30%)</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rowSpan="3">
                  <a:txBody>
                    <a:bodyPr/>
                    <a:lstStyle/>
                    <a:p>
                      <a:pPr algn="ctr">
                        <a:lnSpc>
                          <a:spcPct val="115000"/>
                        </a:lnSpc>
                        <a:spcAft>
                          <a:spcPts val="0"/>
                        </a:spcAft>
                      </a:pPr>
                      <a:r>
                        <a:rPr lang="en-US" sz="1400" dirty="0">
                          <a:effectLst/>
                          <a:latin typeface="+mn-lt"/>
                        </a:rPr>
                        <a:t>p&lt;0.001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en-US" sz="1400" dirty="0">
                          <a:effectLst/>
                          <a:latin typeface="+mn-lt"/>
                        </a:rPr>
                        <a:t>32 (11%)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r>
                        <a:rPr lang="en-US" sz="1400" dirty="0">
                          <a:effectLst/>
                          <a:latin typeface="+mn-lt"/>
                        </a:rPr>
                        <a:t>10 (10%)</a:t>
                      </a:r>
                      <a:endParaRPr lang="pl-PL" sz="1400" dirty="0"/>
                    </a:p>
                  </a:txBody>
                  <a:tcPr marL="13752" marR="13752" marT="0" marB="0"/>
                </a:tc>
                <a:tc rowSpan="3">
                  <a:txBody>
                    <a:bodyPr/>
                    <a:lstStyle/>
                    <a:p>
                      <a:pPr algn="ctr">
                        <a:lnSpc>
                          <a:spcPct val="115000"/>
                        </a:lnSpc>
                        <a:spcAft>
                          <a:spcPts val="0"/>
                        </a:spcAft>
                      </a:pPr>
                      <a:r>
                        <a:rPr lang="en-US" sz="1400" dirty="0">
                          <a:effectLst/>
                          <a:latin typeface="+mn-lt"/>
                        </a:rPr>
                        <a:t>p=0.602</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2050953184"/>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101 (30%)</a:t>
                      </a:r>
                    </a:p>
                  </a:txBody>
                  <a:tcPr marL="13752" marR="13752" marT="0" marB="0">
                    <a:solidFill>
                      <a:schemeClr val="accent3">
                        <a:lumMod val="20000"/>
                        <a:lumOff val="80000"/>
                      </a:schemeClr>
                    </a:solidFill>
                  </a:tcPr>
                </a:tc>
                <a:tc>
                  <a:txBody>
                    <a:bodyPr/>
                    <a:lstStyle/>
                    <a:p>
                      <a:pPr algn="ctr"/>
                      <a:r>
                        <a:rPr lang="pl-PL" sz="1400" dirty="0"/>
                        <a:t>43 (45%)</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125 (39%)</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43 (49%)</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121 (40%)</a:t>
                      </a:r>
                    </a:p>
                  </a:txBody>
                  <a:tcPr marL="13752" marR="13752" marT="0" marB="0">
                    <a:solidFill>
                      <a:schemeClr val="accent3">
                        <a:lumMod val="20000"/>
                        <a:lumOff val="80000"/>
                      </a:schemeClr>
                    </a:solidFill>
                  </a:tcPr>
                </a:tc>
                <a:tc>
                  <a:txBody>
                    <a:bodyPr/>
                    <a:lstStyle/>
                    <a:p>
                      <a:pPr algn="ctr"/>
                      <a:r>
                        <a:rPr lang="pl-PL" sz="1400" dirty="0"/>
                        <a:t>36 (35%)</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99304942"/>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Never</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9 (3%)</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25 (26%)</a:t>
                      </a:r>
                      <a:endParaRPr lang="pl-PL" sz="140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en-GB" sz="1400" dirty="0">
                          <a:effectLst/>
                          <a:latin typeface="+mn-lt"/>
                        </a:rPr>
                        <a:t>18 (6%)</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18 (</a:t>
                      </a:r>
                      <a:r>
                        <a:rPr lang="pl-PL" sz="1400" dirty="0">
                          <a:effectLst/>
                          <a:latin typeface="+mn-lt"/>
                        </a:rPr>
                        <a:t>2</a:t>
                      </a:r>
                      <a:r>
                        <a:rPr lang="en-GB" sz="1400" dirty="0">
                          <a:effectLst/>
                          <a:latin typeface="+mn-lt"/>
                        </a:rPr>
                        <a:t>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GB" sz="1100" dirty="0">
                          <a:effectLst/>
                          <a:latin typeface="+mn-lt"/>
                        </a:rPr>
                        <a:t>148 (49%)</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148 (49%)</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56 (55%)</a:t>
                      </a:r>
                      <a:endParaRPr lang="pl-PL" sz="140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1326358571"/>
                  </a:ext>
                </a:extLst>
              </a:tr>
              <a:tr h="248496">
                <a:tc gridSpan="10">
                  <a:txBody>
                    <a:bodyPr/>
                    <a:lstStyle/>
                    <a:p>
                      <a:pPr algn="l">
                        <a:lnSpc>
                          <a:spcPct val="115000"/>
                        </a:lnSpc>
                        <a:spcAft>
                          <a:spcPts val="0"/>
                        </a:spcAft>
                      </a:pP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Physical</a:t>
                      </a:r>
                      <a:r>
                        <a:rPr lang="pl-PL" sz="18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activity</a:t>
                      </a:r>
                      <a:endParaRPr lang="pl-PL" sz="1800" b="1"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alpha val="20000"/>
                      </a:schemeClr>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alpha val="20000"/>
                      </a:schemeClr>
                    </a:solidFill>
                  </a:tcPr>
                </a:tc>
                <a:extLst>
                  <a:ext uri="{0D108BD9-81ED-4DB2-BD59-A6C34878D82A}">
                    <a16:rowId xmlns:a16="http://schemas.microsoft.com/office/drawing/2014/main" val="2395800364"/>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240 (71%)</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400">
                          <a:effectLst/>
                          <a:latin typeface="+mn-lt"/>
                        </a:rPr>
                        <a:t>33 (35%)</a:t>
                      </a:r>
                      <a:endParaRPr lang="pl-PL" sz="1400"/>
                    </a:p>
                  </a:txBody>
                  <a:tcPr marL="13752" marR="13752" marT="0" marB="0">
                    <a:solidFill>
                      <a:schemeClr val="accent3">
                        <a:lumMod val="20000"/>
                        <a:lumOff val="80000"/>
                      </a:schemeClr>
                    </a:solidFill>
                  </a:tcPr>
                </a:tc>
                <a:tc rowSpan="3">
                  <a:txBody>
                    <a:bodyPr/>
                    <a:lstStyle/>
                    <a:p>
                      <a:pPr algn="ctr"/>
                      <a:r>
                        <a:rPr lang="en-US" sz="1400" b="0" dirty="0">
                          <a:solidFill>
                            <a:schemeClr val="tx1"/>
                          </a:solidFill>
                          <a:effectLst/>
                          <a:latin typeface="+mn-lt"/>
                        </a:rPr>
                        <a:t>p&lt;0.001</a:t>
                      </a:r>
                      <a:endParaRPr lang="pl-PL" sz="1400" b="0" dirty="0">
                        <a:solidFill>
                          <a:schemeClr val="tx1"/>
                        </a:solidFill>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dirty="0">
                          <a:effectLst/>
                          <a:latin typeface="+mn-lt"/>
                        </a:rPr>
                        <a:t>199 (61%)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27 (31%)</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400" dirty="0">
                          <a:effectLst/>
                          <a:latin typeface="+mn-lt"/>
                        </a:rPr>
                        <a:t>p&lt;0.001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en-US" sz="1400">
                          <a:effectLst/>
                          <a:latin typeface="+mn-lt"/>
                        </a:rPr>
                        <a:t>70 (23%)</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400" dirty="0">
                          <a:effectLst/>
                          <a:latin typeface="+mn-lt"/>
                        </a:rPr>
                        <a:t>18 (18%)</a:t>
                      </a:r>
                      <a:endParaRPr lang="pl-PL" sz="1400" dirty="0"/>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400" dirty="0">
                          <a:effectLst/>
                          <a:latin typeface="+mn-lt"/>
                        </a:rPr>
                        <a:t>p=0.453</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1354746583"/>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87 (26%)</a:t>
                      </a:r>
                    </a:p>
                  </a:txBody>
                  <a:tcPr marL="13752" marR="13752" marT="0" marB="0">
                    <a:solidFill>
                      <a:schemeClr val="accent3">
                        <a:lumMod val="20000"/>
                        <a:lumOff val="80000"/>
                      </a:schemeClr>
                    </a:solidFill>
                  </a:tcPr>
                </a:tc>
                <a:tc>
                  <a:txBody>
                    <a:bodyPr/>
                    <a:lstStyle/>
                    <a:p>
                      <a:pPr algn="ctr"/>
                      <a:r>
                        <a:rPr lang="pl-PL" sz="1400" dirty="0"/>
                        <a:t>47 (50%)</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111 (34%) </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46 (53%)</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157 (52%)</a:t>
                      </a:r>
                    </a:p>
                  </a:txBody>
                  <a:tcPr marL="13752" marR="13752" marT="0" marB="0">
                    <a:solidFill>
                      <a:schemeClr val="accent3">
                        <a:lumMod val="20000"/>
                        <a:lumOff val="80000"/>
                      </a:schemeClr>
                    </a:solidFill>
                  </a:tcPr>
                </a:tc>
                <a:tc>
                  <a:txBody>
                    <a:bodyPr/>
                    <a:lstStyle/>
                    <a:p>
                      <a:pPr algn="ctr"/>
                      <a:r>
                        <a:rPr lang="pl-PL" sz="1400" dirty="0"/>
                        <a:t>55 (54%)</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38059284"/>
                  </a:ext>
                </a:extLst>
              </a:tr>
              <a:tr h="248496">
                <a:tc>
                  <a:txBody>
                    <a:bodyPr/>
                    <a:lstStyle/>
                    <a:p>
                      <a:pPr algn="ctr">
                        <a:lnSpc>
                          <a:spcPct val="115000"/>
                        </a:lnSpc>
                        <a:spcAft>
                          <a:spcPts val="0"/>
                        </a:spcAft>
                      </a:pPr>
                      <a:r>
                        <a:rPr lang="pl-PL" sz="1400" dirty="0" err="1">
                          <a:effectLst/>
                          <a:latin typeface="+mn-lt"/>
                        </a:rPr>
                        <a:t>Never</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9 (3%)</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15 (16%)</a:t>
                      </a:r>
                      <a:endParaRPr lang="pl-PL" sz="140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en-GB" sz="1400" dirty="0">
                          <a:effectLst/>
                          <a:latin typeface="+mn-lt"/>
                        </a:rPr>
                        <a:t>14 (4%)</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14 (16%)</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GB" sz="1100" dirty="0">
                          <a:effectLst/>
                          <a:latin typeface="+mn-lt"/>
                        </a:rPr>
                        <a:t>74 (25%)</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74 (25%)</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29 (28%)</a:t>
                      </a:r>
                      <a:endParaRPr lang="pl-PL" sz="140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3545086596"/>
                  </a:ext>
                </a:extLst>
              </a:tr>
              <a:tr h="248496">
                <a:tc gridSpan="10">
                  <a:txBody>
                    <a:bodyPr/>
                    <a:lstStyle/>
                    <a:p>
                      <a:pPr algn="l">
                        <a:lnSpc>
                          <a:spcPct val="115000"/>
                        </a:lnSpc>
                        <a:spcAft>
                          <a:spcPts val="0"/>
                        </a:spcAft>
                      </a:pP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Electric</a:t>
                      </a:r>
                      <a:r>
                        <a:rPr lang="pl-PL" sz="18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handheld</a:t>
                      </a:r>
                      <a:r>
                        <a:rPr lang="pl-PL" sz="1800" b="1" dirty="0">
                          <a:solidFill>
                            <a:schemeClr val="tx2">
                              <a:lumMod val="50000"/>
                            </a:schemeClr>
                          </a:solidFill>
                          <a:effectLst/>
                          <a:latin typeface="+mn-lt"/>
                          <a:ea typeface="Calibri" panose="020F0502020204030204" pitchFamily="34" charset="0"/>
                          <a:cs typeface="Helvetica" panose="020B0604020202020204" pitchFamily="34" charset="0"/>
                        </a:rPr>
                        <a:t> fan</a:t>
                      </a:r>
                    </a:p>
                  </a:txBody>
                  <a:tcPr marL="13752" marR="13752" marT="0" marB="0"/>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2634395301"/>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61 (18%)</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400">
                          <a:effectLst/>
                          <a:latin typeface="+mn-lt"/>
                        </a:rPr>
                        <a:t>63 (66%)</a:t>
                      </a:r>
                      <a:endParaRPr lang="pl-PL" sz="1400"/>
                    </a:p>
                  </a:txBody>
                  <a:tcPr marL="13752" marR="13752" marT="0" marB="0">
                    <a:solidFill>
                      <a:schemeClr val="accent3">
                        <a:lumMod val="20000"/>
                        <a:lumOff val="80000"/>
                      </a:schemeClr>
                    </a:solidFill>
                  </a:tcPr>
                </a:tc>
                <a:tc rowSpan="3">
                  <a:txBody>
                    <a:bodyPr/>
                    <a:lstStyle/>
                    <a:p>
                      <a:pPr algn="ctr"/>
                      <a:r>
                        <a:rPr lang="en-US" sz="1400" b="0" dirty="0">
                          <a:solidFill>
                            <a:schemeClr val="tx1"/>
                          </a:solidFill>
                          <a:effectLst/>
                          <a:latin typeface="+mn-lt"/>
                        </a:rPr>
                        <a:t>p&lt;0.001</a:t>
                      </a:r>
                      <a:endParaRPr lang="pl-PL" sz="1400" b="0" dirty="0">
                        <a:solidFill>
                          <a:schemeClr val="tx1"/>
                        </a:solidFill>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dirty="0">
                          <a:effectLst/>
                          <a:latin typeface="+mn-lt"/>
                        </a:rPr>
                        <a:t>55 (17%)</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56 (64%)</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400" dirty="0">
                          <a:effectLst/>
                          <a:latin typeface="+mn-lt"/>
                        </a:rPr>
                        <a:t>p&lt;0.001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en-US" sz="1400">
                          <a:effectLst/>
                          <a:latin typeface="+mn-lt"/>
                        </a:rPr>
                        <a:t>59 (20%)</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400" dirty="0">
                          <a:effectLst/>
                          <a:latin typeface="+mn-lt"/>
                        </a:rPr>
                        <a:t>64 (63%)</a:t>
                      </a:r>
                      <a:endParaRPr lang="pl-PL" sz="1400" dirty="0"/>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400" dirty="0">
                          <a:effectLst/>
                          <a:latin typeface="+mn-lt"/>
                        </a:rPr>
                        <a:t>p&lt;0.001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2091624320"/>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93 (28%)</a:t>
                      </a:r>
                    </a:p>
                  </a:txBody>
                  <a:tcPr marL="13752" marR="13752" marT="0" marB="0">
                    <a:solidFill>
                      <a:schemeClr val="accent3">
                        <a:lumMod val="20000"/>
                        <a:lumOff val="80000"/>
                      </a:schemeClr>
                    </a:solidFill>
                  </a:tcPr>
                </a:tc>
                <a:tc>
                  <a:txBody>
                    <a:bodyPr/>
                    <a:lstStyle/>
                    <a:p>
                      <a:pPr algn="ctr"/>
                      <a:r>
                        <a:rPr lang="pl-PL" sz="1400" dirty="0"/>
                        <a:t>20 (21%)</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85 (26%)</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18 (21%)</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71 (24%)</a:t>
                      </a:r>
                    </a:p>
                  </a:txBody>
                  <a:tcPr marL="13752" marR="13752" marT="0" marB="0">
                    <a:solidFill>
                      <a:schemeClr val="accent3">
                        <a:lumMod val="20000"/>
                        <a:lumOff val="80000"/>
                      </a:schemeClr>
                    </a:solidFill>
                  </a:tcPr>
                </a:tc>
                <a:tc>
                  <a:txBody>
                    <a:bodyPr/>
                    <a:lstStyle/>
                    <a:p>
                      <a:pPr algn="ctr"/>
                      <a:r>
                        <a:rPr lang="pl-PL" sz="1400" dirty="0"/>
                        <a:t>22 (21%)</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1940849943"/>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Never</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182 (54%)</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12 (13%)</a:t>
                      </a:r>
                      <a:endParaRPr lang="pl-PL" sz="140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en-GB" sz="1400" dirty="0">
                          <a:effectLst/>
                          <a:latin typeface="+mn-lt"/>
                        </a:rPr>
                        <a:t>184 (57%)</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13 (15%)</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GB" sz="1100" dirty="0">
                          <a:effectLst/>
                          <a:latin typeface="+mn-lt"/>
                        </a:rPr>
                        <a:t>170 (57%)</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170 (57%)</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16 (16%)</a:t>
                      </a:r>
                      <a:endParaRPr lang="pl-PL" sz="140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3878068976"/>
                  </a:ext>
                </a:extLst>
              </a:tr>
              <a:tr h="248496">
                <a:tc gridSpan="10">
                  <a:txBody>
                    <a:bodyPr/>
                    <a:lstStyle/>
                    <a:p>
                      <a:pPr algn="l">
                        <a:lnSpc>
                          <a:spcPct val="115000"/>
                        </a:lnSpc>
                        <a:spcAft>
                          <a:spcPts val="0"/>
                        </a:spcAft>
                      </a:pP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Breathing</a:t>
                      </a:r>
                      <a:r>
                        <a:rPr lang="pl-PL" sz="18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800" b="1" dirty="0" err="1">
                          <a:solidFill>
                            <a:schemeClr val="tx2">
                              <a:lumMod val="50000"/>
                            </a:schemeClr>
                          </a:solidFill>
                          <a:effectLst/>
                          <a:latin typeface="+mn-lt"/>
                          <a:ea typeface="Calibri" panose="020F0502020204030204" pitchFamily="34" charset="0"/>
                          <a:cs typeface="Helvetica" panose="020B0604020202020204" pitchFamily="34" charset="0"/>
                        </a:rPr>
                        <a:t>techniques</a:t>
                      </a:r>
                      <a:endParaRPr lang="pl-PL" sz="1800" b="1"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alpha val="20000"/>
                      </a:schemeClr>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alpha val="20000"/>
                      </a:schemeClr>
                    </a:solidFill>
                  </a:tcPr>
                </a:tc>
                <a:extLst>
                  <a:ext uri="{0D108BD9-81ED-4DB2-BD59-A6C34878D82A}">
                    <a16:rowId xmlns:a16="http://schemas.microsoft.com/office/drawing/2014/main" val="3083925476"/>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195 (58%)</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400">
                          <a:effectLst/>
                          <a:latin typeface="+mn-lt"/>
                        </a:rPr>
                        <a:t>69 (73%)</a:t>
                      </a:r>
                      <a:endParaRPr lang="pl-PL" sz="1400"/>
                    </a:p>
                  </a:txBody>
                  <a:tcPr marL="13752" marR="13752" marT="0" marB="0">
                    <a:solidFill>
                      <a:schemeClr val="accent3">
                        <a:lumMod val="20000"/>
                        <a:lumOff val="80000"/>
                      </a:schemeClr>
                    </a:solidFill>
                  </a:tcPr>
                </a:tc>
                <a:tc rowSpan="3">
                  <a:txBody>
                    <a:bodyPr/>
                    <a:lstStyle/>
                    <a:p>
                      <a:pPr algn="ctr"/>
                      <a:r>
                        <a:rPr lang="en-US" sz="1400" dirty="0">
                          <a:effectLst/>
                          <a:latin typeface="+mn-lt"/>
                        </a:rPr>
                        <a:t>p=0.010</a:t>
                      </a:r>
                      <a:endParaRPr lang="pl-PL" sz="1400" dirty="0"/>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137 (42%)</a:t>
                      </a:r>
                      <a:endParaRPr lang="pl-PL" sz="14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400">
                          <a:effectLst/>
                          <a:latin typeface="+mn-lt"/>
                        </a:rPr>
                        <a:t>60 (69%)</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400" dirty="0">
                          <a:effectLst/>
                          <a:latin typeface="+mn-lt"/>
                        </a:rPr>
                        <a:t>p&lt;0.001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en-US" sz="1400" dirty="0">
                          <a:effectLst/>
                          <a:latin typeface="+mn-lt"/>
                        </a:rPr>
                        <a:t>85 (28%)</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400" dirty="0">
                          <a:effectLst/>
                          <a:latin typeface="+mn-lt"/>
                        </a:rPr>
                        <a:t>62 (61%)</a:t>
                      </a:r>
                      <a:endParaRPr lang="pl-PL" sz="1400" dirty="0"/>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400" dirty="0">
                          <a:effectLst/>
                          <a:latin typeface="+mn-lt"/>
                        </a:rPr>
                        <a:t>p&lt;0.001</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1345940819"/>
                  </a:ext>
                </a:extLst>
              </a:tr>
              <a:tr h="248496">
                <a:tc>
                  <a:txBody>
                    <a:bodyPr/>
                    <a:lstStyle/>
                    <a:p>
                      <a:pPr algn="ctr">
                        <a:lnSpc>
                          <a:spcPct val="115000"/>
                        </a:lnSpc>
                        <a:spcAft>
                          <a:spcPts val="0"/>
                        </a:spcAft>
                      </a:pP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115 (34%)</a:t>
                      </a:r>
                    </a:p>
                  </a:txBody>
                  <a:tcPr marL="13752" marR="13752" marT="0" marB="0">
                    <a:solidFill>
                      <a:schemeClr val="accent3">
                        <a:lumMod val="20000"/>
                        <a:lumOff val="80000"/>
                      </a:schemeClr>
                    </a:solidFill>
                  </a:tcPr>
                </a:tc>
                <a:tc>
                  <a:txBody>
                    <a:bodyPr/>
                    <a:lstStyle/>
                    <a:p>
                      <a:pPr algn="ctr"/>
                      <a:r>
                        <a:rPr lang="pl-PL" sz="1400" dirty="0"/>
                        <a:t>17 (18%)</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134 (41%)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18 (21%)</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400" dirty="0">
                          <a:solidFill>
                            <a:schemeClr val="tx2">
                              <a:lumMod val="50000"/>
                            </a:schemeClr>
                          </a:solidFill>
                          <a:effectLst/>
                          <a:latin typeface="+mn-lt"/>
                          <a:ea typeface="Calibri" panose="020F0502020204030204" pitchFamily="34" charset="0"/>
                          <a:cs typeface="Helvetica" panose="020B0604020202020204" pitchFamily="34" charset="0"/>
                        </a:rPr>
                        <a:t>145 (48%)</a:t>
                      </a:r>
                    </a:p>
                  </a:txBody>
                  <a:tcPr marL="13752" marR="13752" marT="0" marB="0">
                    <a:solidFill>
                      <a:schemeClr val="accent3">
                        <a:lumMod val="20000"/>
                        <a:lumOff val="80000"/>
                      </a:schemeClr>
                    </a:solidFill>
                  </a:tcPr>
                </a:tc>
                <a:tc>
                  <a:txBody>
                    <a:bodyPr/>
                    <a:lstStyle/>
                    <a:p>
                      <a:pPr algn="ctr"/>
                      <a:r>
                        <a:rPr lang="pl-PL" sz="1400" dirty="0"/>
                        <a:t>27 (27%)</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660012639"/>
                  </a:ext>
                </a:extLst>
              </a:tr>
              <a:tr h="248496">
                <a:tc>
                  <a:txBody>
                    <a:bodyPr/>
                    <a:lstStyle/>
                    <a:p>
                      <a:pPr algn="ctr">
                        <a:lnSpc>
                          <a:spcPct val="115000"/>
                        </a:lnSpc>
                        <a:spcAft>
                          <a:spcPts val="0"/>
                        </a:spcAft>
                      </a:pPr>
                      <a:r>
                        <a:rPr lang="pl-PL" sz="1400" dirty="0" err="1">
                          <a:effectLst/>
                          <a:latin typeface="+mn-lt"/>
                        </a:rPr>
                        <a:t>Never</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26 (8%)</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9 (10%)</a:t>
                      </a:r>
                      <a:endParaRPr lang="pl-PL" sz="140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en-GB" sz="1400" dirty="0">
                          <a:effectLst/>
                          <a:latin typeface="+mn-lt"/>
                        </a:rPr>
                        <a:t>53 (16%)</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9 (10%)</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GB" sz="1100">
                          <a:effectLst/>
                          <a:latin typeface="+mn-lt"/>
                        </a:rPr>
                        <a:t>71 (24%)</a:t>
                      </a:r>
                      <a:endParaRPr lang="pl-PL" sz="11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400" dirty="0">
                          <a:effectLst/>
                          <a:latin typeface="+mn-lt"/>
                        </a:rPr>
                        <a:t>71 (24%)</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400" dirty="0">
                          <a:effectLst/>
                          <a:latin typeface="+mn-lt"/>
                        </a:rPr>
                        <a:t>13 (13%)</a:t>
                      </a:r>
                      <a:endParaRPr lang="pl-PL" sz="140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3101274285"/>
                  </a:ext>
                </a:extLst>
              </a:tr>
            </a:tbl>
          </a:graphicData>
        </a:graphic>
      </p:graphicFrame>
      <p:sp>
        <p:nvSpPr>
          <p:cNvPr id="2" name="Owal 1">
            <a:extLst>
              <a:ext uri="{FF2B5EF4-FFF2-40B4-BE49-F238E27FC236}">
                <a16:creationId xmlns:a16="http://schemas.microsoft.com/office/drawing/2014/main" id="{20D6A49C-9F11-47F1-9F1D-8E7FB3D29160}"/>
              </a:ext>
            </a:extLst>
          </p:cNvPr>
          <p:cNvSpPr/>
          <p:nvPr/>
        </p:nvSpPr>
        <p:spPr>
          <a:xfrm>
            <a:off x="4372293" y="4889162"/>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Owal 6">
            <a:extLst>
              <a:ext uri="{FF2B5EF4-FFF2-40B4-BE49-F238E27FC236}">
                <a16:creationId xmlns:a16="http://schemas.microsoft.com/office/drawing/2014/main" id="{7273EB3B-DD52-428E-A313-32F89065C209}"/>
              </a:ext>
            </a:extLst>
          </p:cNvPr>
          <p:cNvSpPr/>
          <p:nvPr/>
        </p:nvSpPr>
        <p:spPr>
          <a:xfrm>
            <a:off x="4372293" y="3877285"/>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Owal 14">
            <a:extLst>
              <a:ext uri="{FF2B5EF4-FFF2-40B4-BE49-F238E27FC236}">
                <a16:creationId xmlns:a16="http://schemas.microsoft.com/office/drawing/2014/main" id="{1961A86C-0806-436F-B0AA-70E481E19842}"/>
              </a:ext>
            </a:extLst>
          </p:cNvPr>
          <p:cNvSpPr/>
          <p:nvPr/>
        </p:nvSpPr>
        <p:spPr>
          <a:xfrm>
            <a:off x="7668292" y="3877285"/>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Owal 15">
            <a:extLst>
              <a:ext uri="{FF2B5EF4-FFF2-40B4-BE49-F238E27FC236}">
                <a16:creationId xmlns:a16="http://schemas.microsoft.com/office/drawing/2014/main" id="{66AA07D4-A56C-42CA-A394-03E44DA32181}"/>
              </a:ext>
            </a:extLst>
          </p:cNvPr>
          <p:cNvSpPr/>
          <p:nvPr/>
        </p:nvSpPr>
        <p:spPr>
          <a:xfrm>
            <a:off x="7668292" y="4860346"/>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Owal 16">
            <a:extLst>
              <a:ext uri="{FF2B5EF4-FFF2-40B4-BE49-F238E27FC236}">
                <a16:creationId xmlns:a16="http://schemas.microsoft.com/office/drawing/2014/main" id="{BD408BD9-C3C2-4C34-B7B9-359014235163}"/>
              </a:ext>
            </a:extLst>
          </p:cNvPr>
          <p:cNvSpPr/>
          <p:nvPr/>
        </p:nvSpPr>
        <p:spPr>
          <a:xfrm>
            <a:off x="7658541" y="2839169"/>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Owal 17">
            <a:extLst>
              <a:ext uri="{FF2B5EF4-FFF2-40B4-BE49-F238E27FC236}">
                <a16:creationId xmlns:a16="http://schemas.microsoft.com/office/drawing/2014/main" id="{91A31B59-D6AC-4C7F-9275-0EBAFB209997}"/>
              </a:ext>
            </a:extLst>
          </p:cNvPr>
          <p:cNvSpPr/>
          <p:nvPr/>
        </p:nvSpPr>
        <p:spPr>
          <a:xfrm>
            <a:off x="7668292" y="1767752"/>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Owal 18">
            <a:extLst>
              <a:ext uri="{FF2B5EF4-FFF2-40B4-BE49-F238E27FC236}">
                <a16:creationId xmlns:a16="http://schemas.microsoft.com/office/drawing/2014/main" id="{6CF69E0F-5A89-40B6-BF60-16EC094CF63F}"/>
              </a:ext>
            </a:extLst>
          </p:cNvPr>
          <p:cNvSpPr/>
          <p:nvPr/>
        </p:nvSpPr>
        <p:spPr>
          <a:xfrm>
            <a:off x="4372293" y="1767752"/>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2" name="Owal 21">
            <a:extLst>
              <a:ext uri="{FF2B5EF4-FFF2-40B4-BE49-F238E27FC236}">
                <a16:creationId xmlns:a16="http://schemas.microsoft.com/office/drawing/2014/main" id="{105DF124-0C36-4AB0-857F-C0F639F62849}"/>
              </a:ext>
            </a:extLst>
          </p:cNvPr>
          <p:cNvSpPr/>
          <p:nvPr/>
        </p:nvSpPr>
        <p:spPr>
          <a:xfrm>
            <a:off x="11199782" y="3939326"/>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3" name="Owal 22">
            <a:extLst>
              <a:ext uri="{FF2B5EF4-FFF2-40B4-BE49-F238E27FC236}">
                <a16:creationId xmlns:a16="http://schemas.microsoft.com/office/drawing/2014/main" id="{ADFD7BD9-7881-446E-B03D-534FFD1947F5}"/>
              </a:ext>
            </a:extLst>
          </p:cNvPr>
          <p:cNvSpPr/>
          <p:nvPr/>
        </p:nvSpPr>
        <p:spPr>
          <a:xfrm>
            <a:off x="11199782" y="4917692"/>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5" name="Owal 24">
            <a:extLst>
              <a:ext uri="{FF2B5EF4-FFF2-40B4-BE49-F238E27FC236}">
                <a16:creationId xmlns:a16="http://schemas.microsoft.com/office/drawing/2014/main" id="{A2653FDB-6FF7-4A08-8087-666F064CD187}"/>
              </a:ext>
            </a:extLst>
          </p:cNvPr>
          <p:cNvSpPr/>
          <p:nvPr/>
        </p:nvSpPr>
        <p:spPr>
          <a:xfrm>
            <a:off x="4339064" y="2896913"/>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27" name="Tytuł 1">
            <a:extLst>
              <a:ext uri="{FF2B5EF4-FFF2-40B4-BE49-F238E27FC236}">
                <a16:creationId xmlns:a16="http://schemas.microsoft.com/office/drawing/2014/main" id="{1C03F46E-5142-49B0-8860-08896A8AEF15}"/>
              </a:ext>
            </a:extLst>
          </p:cNvPr>
          <p:cNvSpPr>
            <a:spLocks noGrp="1"/>
          </p:cNvSpPr>
          <p:nvPr>
            <p:ph type="title"/>
          </p:nvPr>
        </p:nvSpPr>
        <p:spPr>
          <a:xfrm>
            <a:off x="335360" y="414517"/>
            <a:ext cx="7516131" cy="504602"/>
          </a:xfrm>
        </p:spPr>
        <p:txBody>
          <a:bodyPr>
            <a:normAutofit/>
          </a:bodyPr>
          <a:lstStyle/>
          <a:p>
            <a:r>
              <a:rPr lang="pl-PL" b="1" dirty="0" err="1">
                <a:solidFill>
                  <a:srgbClr val="000099"/>
                </a:solidFill>
                <a:effectLst/>
                <a:latin typeface="Arial" panose="020B0604020202020204" pitchFamily="34" charset="0"/>
              </a:rPr>
              <a:t>Results</a:t>
            </a:r>
            <a:r>
              <a:rPr lang="pl-PL" b="1" dirty="0">
                <a:solidFill>
                  <a:srgbClr val="000099"/>
                </a:solidFill>
                <a:effectLst/>
                <a:latin typeface="Arial" panose="020B0604020202020204" pitchFamily="34" charset="0"/>
              </a:rPr>
              <a:t> - non-</a:t>
            </a:r>
            <a:r>
              <a:rPr lang="pl-PL" b="1" dirty="0" err="1">
                <a:solidFill>
                  <a:srgbClr val="000099"/>
                </a:solidFill>
                <a:effectLst/>
                <a:latin typeface="Arial" panose="020B0604020202020204" pitchFamily="34" charset="0"/>
              </a:rPr>
              <a:t>pharmacological</a:t>
            </a:r>
            <a:r>
              <a:rPr lang="pl-PL" b="1" dirty="0">
                <a:solidFill>
                  <a:srgbClr val="000099"/>
                </a:solidFill>
                <a:effectLst/>
                <a:latin typeface="Arial" panose="020B0604020202020204" pitchFamily="34" charset="0"/>
              </a:rPr>
              <a:t> management (1) </a:t>
            </a:r>
          </a:p>
        </p:txBody>
      </p:sp>
      <p:sp>
        <p:nvSpPr>
          <p:cNvPr id="3" name="TextBox 7">
            <a:extLst>
              <a:ext uri="{FF2B5EF4-FFF2-40B4-BE49-F238E27FC236}">
                <a16:creationId xmlns:a16="http://schemas.microsoft.com/office/drawing/2014/main" id="{700833F5-6913-0D02-DC0F-0E8A07F506CC}"/>
              </a:ext>
            </a:extLst>
          </p:cNvPr>
          <p:cNvSpPr txBox="1"/>
          <p:nvPr/>
        </p:nvSpPr>
        <p:spPr>
          <a:xfrm>
            <a:off x="4907868" y="6607548"/>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23075244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
            <a:extLst>
              <a:ext uri="{FF2B5EF4-FFF2-40B4-BE49-F238E27FC236}">
                <a16:creationId xmlns:a16="http://schemas.microsoft.com/office/drawing/2014/main" id="{6C489E86-8168-4D9B-8715-055F211E01AD}"/>
              </a:ext>
            </a:extLst>
          </p:cNvPr>
          <p:cNvSpPr>
            <a:spLocks noChangeArrowheads="1"/>
          </p:cNvSpPr>
          <p:nvPr/>
        </p:nvSpPr>
        <p:spPr bwMode="auto">
          <a:xfrm>
            <a:off x="5506434" y="3299063"/>
            <a:ext cx="1138294" cy="1080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18336" tIns="9168" rIns="18336" bIns="9168" numCol="1" anchor="ctr" anchorCtr="0" compatLnSpc="1">
            <a:prstTxWarp prst="textNoShape">
              <a:avLst/>
            </a:prstTxWarp>
            <a:spAutoFit/>
          </a:bodyPr>
          <a:lstStyle>
            <a:lvl1pPr eaLnBrk="0" fontAlgn="base" hangingPunct="0">
              <a:spcBef>
                <a:spcPct val="0"/>
              </a:spcBef>
              <a:spcAft>
                <a:spcPct val="0"/>
              </a:spcAft>
              <a:tabLst>
                <a:tab pos="463550" algn="l"/>
              </a:tabLst>
              <a:defRPr>
                <a:solidFill>
                  <a:schemeClr val="tx1"/>
                </a:solidFill>
                <a:latin typeface="Arial" panose="020B0604020202020204" pitchFamily="34" charset="0"/>
              </a:defRPr>
            </a:lvl1pPr>
            <a:lvl2pPr eaLnBrk="0" fontAlgn="base" hangingPunct="0">
              <a:spcBef>
                <a:spcPct val="0"/>
              </a:spcBef>
              <a:spcAft>
                <a:spcPct val="0"/>
              </a:spcAft>
              <a:tabLst>
                <a:tab pos="463550" algn="l"/>
              </a:tabLst>
              <a:defRPr>
                <a:solidFill>
                  <a:schemeClr val="tx1"/>
                </a:solidFill>
                <a:latin typeface="Arial" panose="020B0604020202020204" pitchFamily="34" charset="0"/>
              </a:defRPr>
            </a:lvl2pPr>
            <a:lvl3pPr eaLnBrk="0" fontAlgn="base" hangingPunct="0">
              <a:spcBef>
                <a:spcPct val="0"/>
              </a:spcBef>
              <a:spcAft>
                <a:spcPct val="0"/>
              </a:spcAft>
              <a:tabLst>
                <a:tab pos="463550" algn="l"/>
              </a:tabLst>
              <a:defRPr>
                <a:solidFill>
                  <a:schemeClr val="tx1"/>
                </a:solidFill>
                <a:latin typeface="Arial" panose="020B0604020202020204" pitchFamily="34" charset="0"/>
              </a:defRPr>
            </a:lvl3pPr>
            <a:lvl4pPr eaLnBrk="0" fontAlgn="base" hangingPunct="0">
              <a:spcBef>
                <a:spcPct val="0"/>
              </a:spcBef>
              <a:spcAft>
                <a:spcPct val="0"/>
              </a:spcAft>
              <a:tabLst>
                <a:tab pos="463550" algn="l"/>
              </a:tabLst>
              <a:defRPr>
                <a:solidFill>
                  <a:schemeClr val="tx1"/>
                </a:solidFill>
                <a:latin typeface="Arial" panose="020B0604020202020204" pitchFamily="34" charset="0"/>
              </a:defRPr>
            </a:lvl4pPr>
            <a:lvl5pPr eaLnBrk="0" fontAlgn="base" hangingPunct="0">
              <a:spcBef>
                <a:spcPct val="0"/>
              </a:spcBef>
              <a:spcAft>
                <a:spcPct val="0"/>
              </a:spcAft>
              <a:tabLst>
                <a:tab pos="463550" algn="l"/>
              </a:tabLst>
              <a:defRPr>
                <a:solidFill>
                  <a:schemeClr val="tx1"/>
                </a:solidFill>
                <a:latin typeface="Arial" panose="020B0604020202020204" pitchFamily="34" charset="0"/>
              </a:defRPr>
            </a:lvl5pPr>
            <a:lvl6pPr eaLnBrk="0" fontAlgn="base" hangingPunct="0">
              <a:spcBef>
                <a:spcPct val="0"/>
              </a:spcBef>
              <a:spcAft>
                <a:spcPct val="0"/>
              </a:spcAft>
              <a:tabLst>
                <a:tab pos="463550" algn="l"/>
              </a:tabLst>
              <a:defRPr>
                <a:solidFill>
                  <a:schemeClr val="tx1"/>
                </a:solidFill>
                <a:latin typeface="Arial" panose="020B0604020202020204" pitchFamily="34" charset="0"/>
              </a:defRPr>
            </a:lvl6pPr>
            <a:lvl7pPr eaLnBrk="0" fontAlgn="base" hangingPunct="0">
              <a:spcBef>
                <a:spcPct val="0"/>
              </a:spcBef>
              <a:spcAft>
                <a:spcPct val="0"/>
              </a:spcAft>
              <a:tabLst>
                <a:tab pos="463550" algn="l"/>
              </a:tabLst>
              <a:defRPr>
                <a:solidFill>
                  <a:schemeClr val="tx1"/>
                </a:solidFill>
                <a:latin typeface="Arial" panose="020B0604020202020204" pitchFamily="34" charset="0"/>
              </a:defRPr>
            </a:lvl7pPr>
            <a:lvl8pPr eaLnBrk="0" fontAlgn="base" hangingPunct="0">
              <a:spcBef>
                <a:spcPct val="0"/>
              </a:spcBef>
              <a:spcAft>
                <a:spcPct val="0"/>
              </a:spcAft>
              <a:tabLst>
                <a:tab pos="463550" algn="l"/>
              </a:tabLst>
              <a:defRPr>
                <a:solidFill>
                  <a:schemeClr val="tx1"/>
                </a:solidFill>
                <a:latin typeface="Arial" panose="020B0604020202020204" pitchFamily="34" charset="0"/>
              </a:defRPr>
            </a:lvl8pPr>
            <a:lvl9pPr eaLnBrk="0" fontAlgn="base" hangingPunct="0">
              <a:spcBef>
                <a:spcPct val="0"/>
              </a:spcBef>
              <a:spcAft>
                <a:spcPct val="0"/>
              </a:spcAft>
              <a:tabLst>
                <a:tab pos="463550" algn="l"/>
              </a:tabLst>
              <a:defRPr>
                <a:solidFill>
                  <a:schemeClr val="tx1"/>
                </a:solidFill>
                <a:latin typeface="Arial" panose="020B0604020202020204" pitchFamily="34" charset="0"/>
              </a:defRPr>
            </a:lvl9pPr>
          </a:lstStyle>
          <a:p>
            <a:pPr defTabSz="183337">
              <a:tabLst>
                <a:tab pos="92942" algn="l"/>
              </a:tabLst>
            </a:pPr>
            <a:r>
              <a:rPr lang="en-US" altLang="pl-PL" sz="221">
                <a:latin typeface="Arial Narrow" panose="020B0606020202030204" pitchFamily="34" charset="0"/>
                <a:ea typeface="Calibri" panose="020F0502020204030204" pitchFamily="34" charset="0"/>
                <a:cs typeface="Times New Roman" panose="02020603050405020304" pitchFamily="18" charset="0"/>
              </a:rPr>
              <a:t>Table 3: Use of non-pharmacological strategies compared between respiratory and palliative care physicians</a:t>
            </a:r>
            <a:endParaRPr lang="pl-PL" altLang="pl-PL" sz="662"/>
          </a:p>
          <a:p>
            <a:pPr defTabSz="183337">
              <a:tabLst>
                <a:tab pos="92942" algn="l"/>
              </a:tabLst>
            </a:pPr>
            <a:endParaRPr lang="pl-PL" altLang="pl-PL" sz="361"/>
          </a:p>
        </p:txBody>
      </p:sp>
      <p:graphicFrame>
        <p:nvGraphicFramePr>
          <p:cNvPr id="45" name="Symbol zastępczy zawartości 19">
            <a:extLst>
              <a:ext uri="{FF2B5EF4-FFF2-40B4-BE49-F238E27FC236}">
                <a16:creationId xmlns:a16="http://schemas.microsoft.com/office/drawing/2014/main" id="{76702E3D-8866-4F53-82A8-765D68A1D065}"/>
              </a:ext>
            </a:extLst>
          </p:cNvPr>
          <p:cNvGraphicFramePr>
            <a:graphicFrameLocks/>
          </p:cNvGraphicFramePr>
          <p:nvPr>
            <p:extLst>
              <p:ext uri="{D42A27DB-BD31-4B8C-83A1-F6EECF244321}">
                <p14:modId xmlns:p14="http://schemas.microsoft.com/office/powerpoint/2010/main" val="1758609951"/>
              </p:ext>
            </p:extLst>
          </p:nvPr>
        </p:nvGraphicFramePr>
        <p:xfrm>
          <a:off x="227348" y="821487"/>
          <a:ext cx="11501122" cy="5034018"/>
        </p:xfrm>
        <a:graphic>
          <a:graphicData uri="http://schemas.openxmlformats.org/drawingml/2006/table">
            <a:tbl>
              <a:tblPr firstRow="1" bandRow="1">
                <a:tableStyleId>{8799B23B-EC83-4686-B30A-512413B5E67A}</a:tableStyleId>
              </a:tblPr>
              <a:tblGrid>
                <a:gridCol w="1341220">
                  <a:extLst>
                    <a:ext uri="{9D8B030D-6E8A-4147-A177-3AD203B41FA5}">
                      <a16:colId xmlns:a16="http://schemas.microsoft.com/office/drawing/2014/main" val="2696950916"/>
                    </a:ext>
                  </a:extLst>
                </a:gridCol>
                <a:gridCol w="1371600">
                  <a:extLst>
                    <a:ext uri="{9D8B030D-6E8A-4147-A177-3AD203B41FA5}">
                      <a16:colId xmlns:a16="http://schemas.microsoft.com/office/drawing/2014/main" val="4177627582"/>
                    </a:ext>
                  </a:extLst>
                </a:gridCol>
                <a:gridCol w="1391920">
                  <a:extLst>
                    <a:ext uri="{9D8B030D-6E8A-4147-A177-3AD203B41FA5}">
                      <a16:colId xmlns:a16="http://schemas.microsoft.com/office/drawing/2014/main" val="870219264"/>
                    </a:ext>
                  </a:extLst>
                </a:gridCol>
                <a:gridCol w="609600">
                  <a:extLst>
                    <a:ext uri="{9D8B030D-6E8A-4147-A177-3AD203B41FA5}">
                      <a16:colId xmlns:a16="http://schemas.microsoft.com/office/drawing/2014/main" val="3850742374"/>
                    </a:ext>
                  </a:extLst>
                </a:gridCol>
                <a:gridCol w="1290320">
                  <a:extLst>
                    <a:ext uri="{9D8B030D-6E8A-4147-A177-3AD203B41FA5}">
                      <a16:colId xmlns:a16="http://schemas.microsoft.com/office/drawing/2014/main" val="2651385190"/>
                    </a:ext>
                  </a:extLst>
                </a:gridCol>
                <a:gridCol w="1296158">
                  <a:extLst>
                    <a:ext uri="{9D8B030D-6E8A-4147-A177-3AD203B41FA5}">
                      <a16:colId xmlns:a16="http://schemas.microsoft.com/office/drawing/2014/main" val="2603933661"/>
                    </a:ext>
                  </a:extLst>
                </a:gridCol>
                <a:gridCol w="776482">
                  <a:extLst>
                    <a:ext uri="{9D8B030D-6E8A-4147-A177-3AD203B41FA5}">
                      <a16:colId xmlns:a16="http://schemas.microsoft.com/office/drawing/2014/main" val="792862045"/>
                    </a:ext>
                  </a:extLst>
                </a:gridCol>
                <a:gridCol w="1229360">
                  <a:extLst>
                    <a:ext uri="{9D8B030D-6E8A-4147-A177-3AD203B41FA5}">
                      <a16:colId xmlns:a16="http://schemas.microsoft.com/office/drawing/2014/main" val="3671951547"/>
                    </a:ext>
                  </a:extLst>
                </a:gridCol>
                <a:gridCol w="1483360">
                  <a:extLst>
                    <a:ext uri="{9D8B030D-6E8A-4147-A177-3AD203B41FA5}">
                      <a16:colId xmlns:a16="http://schemas.microsoft.com/office/drawing/2014/main" val="497105005"/>
                    </a:ext>
                  </a:extLst>
                </a:gridCol>
                <a:gridCol w="711102">
                  <a:extLst>
                    <a:ext uri="{9D8B030D-6E8A-4147-A177-3AD203B41FA5}">
                      <a16:colId xmlns:a16="http://schemas.microsoft.com/office/drawing/2014/main" val="2467530523"/>
                    </a:ext>
                  </a:extLst>
                </a:gridCol>
              </a:tblGrid>
              <a:tr h="248188">
                <a:tc>
                  <a:txBody>
                    <a:bodyPr/>
                    <a:lstStyle/>
                    <a:p>
                      <a:pPr algn="ctr">
                        <a:lnSpc>
                          <a:spcPct val="115000"/>
                        </a:lnSpc>
                        <a:spcAft>
                          <a:spcPts val="0"/>
                        </a:spcAft>
                        <a:tabLst>
                          <a:tab pos="463550" algn="l"/>
                        </a:tabLst>
                      </a:pP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gridSpan="3">
                  <a:txBody>
                    <a:bodyPr/>
                    <a:lstStyle/>
                    <a:p>
                      <a:pPr algn="ctr"/>
                      <a:r>
                        <a:rPr lang="pl-PL" sz="2000" dirty="0">
                          <a:effectLst/>
                          <a:latin typeface="+mn-lt"/>
                        </a:rPr>
                        <a:t>COPD</a:t>
                      </a:r>
                      <a:endParaRPr lang="pl-PL" sz="2000" dirty="0"/>
                    </a:p>
                  </a:txBody>
                  <a:tcPr marL="13752" marR="13752" marT="0" marB="0"/>
                </a:tc>
                <a:tc hMerge="1">
                  <a:txBody>
                    <a:bodyPr/>
                    <a:lstStyle/>
                    <a:p>
                      <a:endParaRPr lang="pl-PL"/>
                    </a:p>
                  </a:txBody>
                  <a:tcPr/>
                </a:tc>
                <a:tc hMerge="1">
                  <a:txBody>
                    <a:bodyPr/>
                    <a:lstStyle/>
                    <a:p>
                      <a:pPr>
                        <a:lnSpc>
                          <a:spcPct val="115000"/>
                        </a:lnSpc>
                        <a:spcAft>
                          <a:spcPts val="0"/>
                        </a:spcAft>
                        <a:tabLst>
                          <a:tab pos="463550" algn="l"/>
                        </a:tabLst>
                      </a:pP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gridSpan="3">
                  <a:txBody>
                    <a:bodyPr/>
                    <a:lstStyle/>
                    <a:p>
                      <a:pPr algn="ctr"/>
                      <a:r>
                        <a:rPr lang="pl-PL" sz="2000" dirty="0">
                          <a:effectLst/>
                          <a:latin typeface="+mn-lt"/>
                        </a:rPr>
                        <a:t>f</a:t>
                      </a:r>
                      <a:r>
                        <a:rPr lang="en-US" sz="2000" dirty="0">
                          <a:effectLst/>
                          <a:latin typeface="+mn-lt"/>
                        </a:rPr>
                        <a:t>ILD</a:t>
                      </a:r>
                      <a:endParaRPr lang="pl-PL" sz="2000" dirty="0"/>
                    </a:p>
                  </a:txBody>
                  <a:tcPr marL="13752" marR="13752" marT="0" marB="0"/>
                </a:tc>
                <a:tc hMerge="1">
                  <a:txBody>
                    <a:bodyPr/>
                    <a:lstStyle/>
                    <a:p>
                      <a:endParaRPr lang="pl-PL"/>
                    </a:p>
                  </a:txBody>
                  <a:tcPr/>
                </a:tc>
                <a:tc hMerge="1">
                  <a:txBody>
                    <a:bodyPr/>
                    <a:lstStyle/>
                    <a:p>
                      <a:pPr algn="ctr">
                        <a:lnSpc>
                          <a:spcPct val="115000"/>
                        </a:lnSpc>
                        <a:spcAft>
                          <a:spcPts val="0"/>
                        </a:spcAft>
                      </a:pPr>
                      <a:r>
                        <a:rPr lang="en-US" sz="1100" dirty="0">
                          <a:effectLst/>
                          <a:latin typeface="+mn-lt"/>
                        </a:rPr>
                        <a:t>LC</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gridSpan="3">
                  <a:txBody>
                    <a:bodyPr/>
                    <a:lstStyle/>
                    <a:p>
                      <a:pPr algn="ctr"/>
                      <a:r>
                        <a:rPr lang="pl-PL" sz="2000" dirty="0">
                          <a:effectLst/>
                          <a:latin typeface="+mn-lt"/>
                        </a:rPr>
                        <a:t>LC</a:t>
                      </a:r>
                      <a:endParaRPr lang="pl-PL" sz="2000" dirty="0"/>
                    </a:p>
                  </a:txBody>
                  <a:tcPr marL="13752" marR="13752" marT="0" marB="0"/>
                </a:tc>
                <a:tc hMerge="1">
                  <a:txBody>
                    <a:bodyPr/>
                    <a:lstStyle/>
                    <a:p>
                      <a:endParaRPr lang="pl-PL"/>
                    </a:p>
                  </a:txBody>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3822196390"/>
                  </a:ext>
                </a:extLst>
              </a:tr>
              <a:tr h="280964">
                <a:tc>
                  <a:txBody>
                    <a:bodyPr/>
                    <a:lstStyle/>
                    <a:p>
                      <a:pPr algn="ctr">
                        <a:lnSpc>
                          <a:spcPct val="115000"/>
                        </a:lnSpc>
                        <a:spcAft>
                          <a:spcPts val="0"/>
                        </a:spcAft>
                        <a:tabLst>
                          <a:tab pos="463550" algn="l"/>
                        </a:tabLst>
                      </a:pPr>
                      <a:r>
                        <a:rPr lang="en-US" sz="1150" dirty="0">
                          <a:effectLst/>
                          <a:latin typeface="+mn-lt"/>
                        </a:rPr>
                        <a:t>	</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r>
                        <a:rPr lang="pl-PL" sz="1400" b="1" dirty="0">
                          <a:effectLst/>
                          <a:latin typeface="+mn-lt"/>
                        </a:rPr>
                        <a:t>RM </a:t>
                      </a:r>
                      <a:r>
                        <a:rPr lang="en-US" sz="1400" dirty="0">
                          <a:effectLst/>
                          <a:latin typeface="+mn-lt"/>
                        </a:rPr>
                        <a:t>(n=336)</a:t>
                      </a:r>
                      <a:endParaRPr lang="pl-PL" sz="1400" dirty="0"/>
                    </a:p>
                  </a:txBody>
                  <a:tcPr marL="13752" marR="13752" marT="0" marB="0"/>
                </a:tc>
                <a:tc>
                  <a:txBody>
                    <a:bodyPr/>
                    <a:lstStyle/>
                    <a:p>
                      <a:pPr algn="ctr">
                        <a:lnSpc>
                          <a:spcPct val="115000"/>
                        </a:lnSpc>
                        <a:spcAft>
                          <a:spcPts val="0"/>
                        </a:spcAft>
                      </a:pPr>
                      <a:r>
                        <a:rPr lang="pl-PL" sz="1400" b="1" dirty="0">
                          <a:effectLst/>
                          <a:latin typeface="+mn-lt"/>
                        </a:rPr>
                        <a:t>PC </a:t>
                      </a:r>
                      <a:r>
                        <a:rPr lang="pl-PL" sz="1400" b="0" dirty="0">
                          <a:effectLst/>
                          <a:latin typeface="+mn-lt"/>
                        </a:rPr>
                        <a:t>(</a:t>
                      </a:r>
                      <a:r>
                        <a:rPr lang="en-US" sz="1400" dirty="0">
                          <a:effectLst/>
                          <a:latin typeface="+mn-lt"/>
                        </a:rPr>
                        <a:t>n=95</a:t>
                      </a:r>
                      <a:r>
                        <a:rPr lang="pl-PL" sz="1400" dirty="0">
                          <a:effectLst/>
                          <a:latin typeface="+mn-lt"/>
                        </a:rPr>
                        <a:t>)</a:t>
                      </a:r>
                      <a:endParaRPr lang="pl-PL" sz="1400" dirty="0"/>
                    </a:p>
                  </a:txBody>
                  <a:tcPr marL="13752" marR="13752" marT="0" marB="0"/>
                </a:tc>
                <a:tc>
                  <a:txBody>
                    <a:bodyPr/>
                    <a:lstStyle/>
                    <a:p>
                      <a:pPr algn="ctr"/>
                      <a:r>
                        <a:rPr lang="en-US" sz="1400" dirty="0">
                          <a:effectLst/>
                          <a:latin typeface="+mn-lt"/>
                        </a:rPr>
                        <a:t>(χ</a:t>
                      </a:r>
                      <a:r>
                        <a:rPr lang="en-US" sz="1400" baseline="30000" dirty="0">
                          <a:effectLst/>
                          <a:latin typeface="+mn-lt"/>
                        </a:rPr>
                        <a:t>2</a:t>
                      </a:r>
                      <a:r>
                        <a:rPr lang="en-US" sz="1400" dirty="0">
                          <a:effectLst/>
                          <a:latin typeface="+mn-lt"/>
                        </a:rPr>
                        <a:t>) p </a:t>
                      </a:r>
                      <a:endParaRPr lang="pl-PL" sz="1400" dirty="0"/>
                    </a:p>
                  </a:txBody>
                  <a:tcPr marL="13752" marR="13752" marT="0" marB="0"/>
                </a:tc>
                <a:tc>
                  <a:txBody>
                    <a:bodyPr/>
                    <a:lstStyle/>
                    <a:p>
                      <a:pPr algn="ctr"/>
                      <a:r>
                        <a:rPr lang="pl-PL" sz="1400" b="1" dirty="0">
                          <a:effectLst/>
                          <a:latin typeface="+mn-lt"/>
                        </a:rPr>
                        <a:t>RM </a:t>
                      </a:r>
                      <a:r>
                        <a:rPr lang="en-US" sz="1400" dirty="0">
                          <a:effectLst/>
                          <a:latin typeface="+mn-lt"/>
                        </a:rPr>
                        <a:t>(n=324)</a:t>
                      </a:r>
                      <a:endParaRPr lang="pl-PL" sz="1400" dirty="0"/>
                    </a:p>
                  </a:txBody>
                  <a:tcPr marL="13752" marR="13752" marT="0" marB="0"/>
                </a:tc>
                <a:tc>
                  <a:txBody>
                    <a:bodyPr/>
                    <a:lstStyle/>
                    <a:p>
                      <a:pPr algn="ctr">
                        <a:lnSpc>
                          <a:spcPct val="115000"/>
                        </a:lnSpc>
                        <a:spcAft>
                          <a:spcPts val="0"/>
                        </a:spcAft>
                      </a:pPr>
                      <a:r>
                        <a:rPr lang="pl-PL" sz="1400" b="1" dirty="0">
                          <a:effectLst/>
                          <a:latin typeface="+mn-lt"/>
                        </a:rPr>
                        <a:t>PC</a:t>
                      </a:r>
                      <a:r>
                        <a:rPr lang="pl-PL" sz="1400" dirty="0">
                          <a:effectLst/>
                          <a:latin typeface="+mn-lt"/>
                        </a:rPr>
                        <a:t> </a:t>
                      </a:r>
                      <a:r>
                        <a:rPr lang="en-US" sz="1400" dirty="0">
                          <a:effectLst/>
                          <a:latin typeface="+mn-lt"/>
                        </a:rPr>
                        <a:t>(n=87)</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lnSpc>
                          <a:spcPct val="115000"/>
                        </a:lnSpc>
                        <a:spcAft>
                          <a:spcPts val="0"/>
                        </a:spcAft>
                      </a:pPr>
                      <a:r>
                        <a:rPr lang="en-US" sz="1400" dirty="0">
                          <a:effectLst/>
                          <a:latin typeface="+mn-lt"/>
                        </a:rPr>
                        <a:t>(χ</a:t>
                      </a:r>
                      <a:r>
                        <a:rPr lang="en-US" sz="1400" baseline="30000" dirty="0">
                          <a:effectLst/>
                          <a:latin typeface="+mn-lt"/>
                        </a:rPr>
                        <a:t>2</a:t>
                      </a:r>
                      <a:r>
                        <a:rPr lang="en-US" sz="1400" dirty="0">
                          <a:effectLst/>
                          <a:latin typeface="+mn-lt"/>
                        </a:rPr>
                        <a:t>) p </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r>
                        <a:rPr lang="pl-PL" sz="1400" b="1" dirty="0">
                          <a:effectLst/>
                          <a:latin typeface="+mn-lt"/>
                        </a:rPr>
                        <a:t>RM </a:t>
                      </a:r>
                      <a:r>
                        <a:rPr lang="en-US" sz="1400" dirty="0">
                          <a:effectLst/>
                          <a:latin typeface="+mn-lt"/>
                        </a:rPr>
                        <a:t>(n=301)</a:t>
                      </a:r>
                      <a:endParaRPr lang="pl-PL" sz="1400" dirty="0"/>
                    </a:p>
                  </a:txBody>
                  <a:tcPr marL="13752" marR="13752" marT="0" marB="0"/>
                </a:tc>
                <a:tc>
                  <a:txBody>
                    <a:bodyPr/>
                    <a:lstStyle/>
                    <a:p>
                      <a:pPr algn="ctr">
                        <a:lnSpc>
                          <a:spcPct val="115000"/>
                        </a:lnSpc>
                        <a:spcAft>
                          <a:spcPts val="0"/>
                        </a:spcAft>
                      </a:pPr>
                      <a:r>
                        <a:rPr lang="pl-PL" sz="1400" b="1" dirty="0">
                          <a:effectLst/>
                          <a:latin typeface="+mn-lt"/>
                        </a:rPr>
                        <a:t>PC</a:t>
                      </a:r>
                      <a:r>
                        <a:rPr lang="pl-PL" sz="1400" dirty="0">
                          <a:effectLst/>
                          <a:latin typeface="+mn-lt"/>
                        </a:rPr>
                        <a:t> </a:t>
                      </a:r>
                      <a:r>
                        <a:rPr lang="en-US" sz="1400" dirty="0">
                          <a:effectLst/>
                          <a:latin typeface="+mn-lt"/>
                        </a:rPr>
                        <a:t>(n=102)</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a:txBody>
                    <a:bodyPr/>
                    <a:lstStyle/>
                    <a:p>
                      <a:pPr algn="ctr">
                        <a:lnSpc>
                          <a:spcPct val="115000"/>
                        </a:lnSpc>
                        <a:spcAft>
                          <a:spcPts val="0"/>
                        </a:spcAft>
                      </a:pPr>
                      <a:r>
                        <a:rPr lang="en-US" sz="1400" dirty="0">
                          <a:effectLst/>
                          <a:latin typeface="+mn-lt"/>
                        </a:rPr>
                        <a:t>(χ</a:t>
                      </a:r>
                      <a:r>
                        <a:rPr lang="en-US" sz="1400" baseline="30000" dirty="0">
                          <a:effectLst/>
                          <a:latin typeface="+mn-lt"/>
                        </a:rPr>
                        <a:t>2</a:t>
                      </a:r>
                      <a:r>
                        <a:rPr lang="en-US" sz="1400" dirty="0">
                          <a:effectLst/>
                          <a:latin typeface="+mn-lt"/>
                        </a:rPr>
                        <a:t>)</a:t>
                      </a:r>
                      <a:r>
                        <a:rPr lang="pl-PL" sz="1400" dirty="0">
                          <a:effectLst/>
                          <a:latin typeface="+mn-lt"/>
                        </a:rPr>
                        <a:t> p</a:t>
                      </a:r>
                      <a:r>
                        <a:rPr lang="en-US" sz="1400" dirty="0">
                          <a:effectLst/>
                          <a:latin typeface="+mn-lt"/>
                        </a:rPr>
                        <a:t> </a:t>
                      </a:r>
                      <a:endParaRPr lang="pl-PL" sz="14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2018827334"/>
                  </a:ext>
                </a:extLst>
              </a:tr>
              <a:tr h="248496">
                <a:tc gridSpan="10">
                  <a:txBody>
                    <a:bodyPr/>
                    <a:lstStyle/>
                    <a:p>
                      <a:pPr algn="l">
                        <a:lnSpc>
                          <a:spcPct val="115000"/>
                        </a:lnSpc>
                        <a:spcAft>
                          <a:spcPts val="0"/>
                        </a:spcAft>
                      </a:pP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Respiratory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muscle</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training</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a:t>
                      </a:r>
                    </a:p>
                  </a:txBody>
                  <a:tcPr marL="13752" marR="13752" marT="0" marB="0">
                    <a:solidFill>
                      <a:schemeClr val="bg1">
                        <a:alpha val="20000"/>
                      </a:schemeClr>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alpha val="20000"/>
                      </a:schemeClr>
                    </a:solidFill>
                  </a:tcPr>
                </a:tc>
                <a:extLst>
                  <a:ext uri="{0D108BD9-81ED-4DB2-BD59-A6C34878D82A}">
                    <a16:rowId xmlns:a16="http://schemas.microsoft.com/office/drawing/2014/main" val="3083925476"/>
                  </a:ext>
                </a:extLst>
              </a:tr>
              <a:tr h="248496">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150" dirty="0">
                          <a:effectLst/>
                          <a:latin typeface="+mn-lt"/>
                        </a:rPr>
                        <a:t>1</a:t>
                      </a:r>
                      <a:r>
                        <a:rPr lang="pl-PL" sz="1150" dirty="0">
                          <a:effectLst/>
                          <a:latin typeface="+mn-lt"/>
                        </a:rPr>
                        <a:t>53</a:t>
                      </a:r>
                      <a:r>
                        <a:rPr lang="en-US" sz="1150" dirty="0">
                          <a:effectLst/>
                          <a:latin typeface="+mn-lt"/>
                        </a:rPr>
                        <a:t>(</a:t>
                      </a:r>
                      <a:r>
                        <a:rPr lang="pl-PL" sz="1150" dirty="0">
                          <a:effectLst/>
                          <a:latin typeface="+mn-lt"/>
                        </a:rPr>
                        <a:t>46</a:t>
                      </a:r>
                      <a:r>
                        <a:rPr lang="en-US"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pl-PL" sz="1150" dirty="0">
                          <a:effectLst/>
                          <a:latin typeface="+mn-lt"/>
                        </a:rPr>
                        <a:t>17</a:t>
                      </a:r>
                      <a:r>
                        <a:rPr lang="en-US" sz="1150" dirty="0">
                          <a:effectLst/>
                          <a:latin typeface="+mn-lt"/>
                        </a:rPr>
                        <a:t> (</a:t>
                      </a:r>
                      <a:r>
                        <a:rPr lang="pl-PL" sz="1150" dirty="0">
                          <a:effectLst/>
                          <a:latin typeface="+mn-lt"/>
                        </a:rPr>
                        <a:t>18</a:t>
                      </a:r>
                      <a:r>
                        <a:rPr lang="en-US" sz="1150" dirty="0">
                          <a:effectLst/>
                          <a:latin typeface="+mn-lt"/>
                        </a:rPr>
                        <a:t>%)</a:t>
                      </a:r>
                      <a:endParaRPr lang="pl-PL" sz="1150" dirty="0"/>
                    </a:p>
                  </a:txBody>
                  <a:tcPr marL="13752" marR="13752" marT="0" marB="0">
                    <a:solidFill>
                      <a:schemeClr val="accent3">
                        <a:lumMod val="20000"/>
                        <a:lumOff val="80000"/>
                      </a:schemeClr>
                    </a:solidFill>
                  </a:tcPr>
                </a:tc>
                <a:tc rowSpan="3">
                  <a:txBody>
                    <a:bodyPr/>
                    <a:lstStyle/>
                    <a:p>
                      <a:pPr algn="ctr"/>
                      <a:r>
                        <a:rPr lang="en-US" sz="1150" dirty="0">
                          <a:effectLst/>
                          <a:latin typeface="+mn-lt"/>
                        </a:rPr>
                        <a:t>P</a:t>
                      </a:r>
                      <a:r>
                        <a:rPr lang="pl-PL" sz="1150" dirty="0">
                          <a:effectLst/>
                          <a:latin typeface="+mn-lt"/>
                        </a:rPr>
                        <a:t> &lt;</a:t>
                      </a:r>
                      <a:r>
                        <a:rPr lang="en-US" sz="1150" dirty="0">
                          <a:effectLst/>
                          <a:latin typeface="+mn-lt"/>
                        </a:rPr>
                        <a:t>0.</a:t>
                      </a:r>
                      <a:r>
                        <a:rPr lang="pl-PL" sz="1150" dirty="0">
                          <a:effectLst/>
                          <a:latin typeface="+mn-lt"/>
                        </a:rPr>
                        <a:t>0</a:t>
                      </a:r>
                      <a:r>
                        <a:rPr lang="en-US" sz="1150" dirty="0">
                          <a:effectLst/>
                          <a:latin typeface="+mn-lt"/>
                        </a:rPr>
                        <a:t>01</a:t>
                      </a:r>
                      <a:endParaRPr lang="pl-PL" sz="1150" dirty="0"/>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150" dirty="0">
                          <a:effectLst/>
                          <a:latin typeface="+mn-lt"/>
                        </a:rPr>
                        <a:t>1</a:t>
                      </a:r>
                      <a:r>
                        <a:rPr lang="pl-PL" sz="1150" dirty="0">
                          <a:effectLst/>
                          <a:latin typeface="+mn-lt"/>
                        </a:rPr>
                        <a:t>14</a:t>
                      </a:r>
                      <a:r>
                        <a:rPr lang="en-US" sz="1150" dirty="0">
                          <a:effectLst/>
                          <a:latin typeface="+mn-lt"/>
                        </a:rPr>
                        <a:t> (</a:t>
                      </a:r>
                      <a:r>
                        <a:rPr lang="pl-PL" sz="1150" dirty="0">
                          <a:effectLst/>
                          <a:latin typeface="+mn-lt"/>
                        </a:rPr>
                        <a:t>35</a:t>
                      </a:r>
                      <a:r>
                        <a:rPr lang="en-US"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effectLst/>
                          <a:latin typeface="+mn-lt"/>
                        </a:rPr>
                        <a:t>23</a:t>
                      </a:r>
                      <a:r>
                        <a:rPr lang="en-US" sz="1150" dirty="0">
                          <a:effectLst/>
                          <a:latin typeface="+mn-lt"/>
                        </a:rPr>
                        <a:t> (</a:t>
                      </a:r>
                      <a:r>
                        <a:rPr lang="pl-PL" sz="1150" dirty="0">
                          <a:effectLst/>
                          <a:latin typeface="+mn-lt"/>
                        </a:rPr>
                        <a:t>26</a:t>
                      </a:r>
                      <a:r>
                        <a:rPr lang="en-US"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150" dirty="0">
                          <a:effectLst/>
                          <a:latin typeface="+mn-lt"/>
                        </a:rPr>
                        <a:t>P</a:t>
                      </a:r>
                      <a:r>
                        <a:rPr lang="pl-PL" sz="1150" dirty="0">
                          <a:effectLst/>
                          <a:latin typeface="+mn-lt"/>
                        </a:rPr>
                        <a:t> = </a:t>
                      </a:r>
                      <a:r>
                        <a:rPr lang="en-US" sz="1150" dirty="0">
                          <a:effectLst/>
                          <a:latin typeface="+mn-lt"/>
                        </a:rPr>
                        <a:t>0.00</a:t>
                      </a:r>
                      <a:r>
                        <a:rPr lang="pl-PL" sz="1150" dirty="0">
                          <a:effectLst/>
                          <a:latin typeface="+mn-lt"/>
                        </a:rPr>
                        <a:t>4</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pl-PL" sz="1150" dirty="0">
                          <a:effectLst/>
                          <a:latin typeface="+mn-lt"/>
                        </a:rPr>
                        <a:t>35</a:t>
                      </a:r>
                      <a:r>
                        <a:rPr lang="en-US" sz="1150" dirty="0">
                          <a:effectLst/>
                          <a:latin typeface="+mn-lt"/>
                        </a:rPr>
                        <a:t> (</a:t>
                      </a:r>
                      <a:r>
                        <a:rPr lang="pl-PL" sz="1150" dirty="0">
                          <a:effectLst/>
                          <a:latin typeface="+mn-lt"/>
                        </a:rPr>
                        <a:t>12</a:t>
                      </a:r>
                      <a:r>
                        <a:rPr lang="en-US"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pl-PL" sz="1150" dirty="0">
                          <a:effectLst/>
                          <a:latin typeface="+mn-lt"/>
                        </a:rPr>
                        <a:t>17</a:t>
                      </a:r>
                      <a:r>
                        <a:rPr lang="en-US" sz="1150" dirty="0">
                          <a:effectLst/>
                          <a:latin typeface="+mn-lt"/>
                        </a:rPr>
                        <a:t> (</a:t>
                      </a:r>
                      <a:r>
                        <a:rPr lang="pl-PL" sz="1150" dirty="0">
                          <a:effectLst/>
                          <a:latin typeface="+mn-lt"/>
                        </a:rPr>
                        <a:t>17</a:t>
                      </a:r>
                      <a:r>
                        <a:rPr lang="en-US" sz="1150" dirty="0">
                          <a:effectLst/>
                          <a:latin typeface="+mn-lt"/>
                        </a:rPr>
                        <a:t>%)</a:t>
                      </a:r>
                      <a:endParaRPr lang="pl-PL" sz="1150" dirty="0"/>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US" sz="1150" dirty="0">
                          <a:effectLst/>
                          <a:latin typeface="+mn-lt"/>
                        </a:rPr>
                        <a:t>P</a:t>
                      </a:r>
                      <a:r>
                        <a:rPr lang="pl-PL" sz="1150" dirty="0">
                          <a:effectLst/>
                          <a:latin typeface="+mn-lt"/>
                        </a:rPr>
                        <a:t> = </a:t>
                      </a:r>
                      <a:r>
                        <a:rPr lang="en-US" sz="1150" dirty="0">
                          <a:effectLst/>
                          <a:latin typeface="+mn-lt"/>
                        </a:rPr>
                        <a:t>0.</a:t>
                      </a:r>
                      <a:r>
                        <a:rPr lang="pl-PL" sz="1150" dirty="0">
                          <a:effectLst/>
                          <a:latin typeface="+mn-lt"/>
                        </a:rPr>
                        <a:t>411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1345940819"/>
                  </a:ext>
                </a:extLst>
              </a:tr>
              <a:tr h="248496">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118 (35%)</a:t>
                      </a:r>
                    </a:p>
                  </a:txBody>
                  <a:tcPr marL="13752" marR="13752" marT="0" marB="0">
                    <a:solidFill>
                      <a:schemeClr val="accent3">
                        <a:lumMod val="20000"/>
                        <a:lumOff val="80000"/>
                      </a:schemeClr>
                    </a:solidFill>
                  </a:tcPr>
                </a:tc>
                <a:tc>
                  <a:txBody>
                    <a:bodyPr/>
                    <a:lstStyle/>
                    <a:p>
                      <a:pPr algn="ctr"/>
                      <a:r>
                        <a:rPr lang="pl-PL" sz="1150" dirty="0"/>
                        <a:t>42 (44%)</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134 (41%)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28 (32%)</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126 (42%)</a:t>
                      </a:r>
                    </a:p>
                  </a:txBody>
                  <a:tcPr marL="13752" marR="13752" marT="0" marB="0">
                    <a:solidFill>
                      <a:schemeClr val="accent3">
                        <a:lumMod val="20000"/>
                        <a:lumOff val="80000"/>
                      </a:schemeClr>
                    </a:solidFill>
                  </a:tcPr>
                </a:tc>
                <a:tc>
                  <a:txBody>
                    <a:bodyPr/>
                    <a:lstStyle/>
                    <a:p>
                      <a:pPr algn="ctr"/>
                      <a:r>
                        <a:rPr lang="pl-PL" sz="1150" dirty="0"/>
                        <a:t>39 (38%)</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815469343"/>
                  </a:ext>
                </a:extLst>
              </a:tr>
              <a:tr h="248496">
                <a:tc>
                  <a:txBody>
                    <a:bodyPr/>
                    <a:lstStyle/>
                    <a:p>
                      <a:pPr algn="ctr">
                        <a:lnSpc>
                          <a:spcPct val="115000"/>
                        </a:lnSpc>
                        <a:spcAft>
                          <a:spcPts val="0"/>
                        </a:spcAft>
                      </a:pPr>
                      <a:r>
                        <a:rPr lang="en-GB" sz="1150" dirty="0">
                          <a:effectLst/>
                          <a:latin typeface="+mn-lt"/>
                        </a:rPr>
                        <a:t>N</a:t>
                      </a:r>
                      <a:r>
                        <a:rPr lang="pl-PL" sz="1150" dirty="0" err="1">
                          <a:effectLst/>
                          <a:latin typeface="+mn-lt"/>
                        </a:rPr>
                        <a:t>ever</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effectLst/>
                          <a:latin typeface="+mn-lt"/>
                        </a:rPr>
                        <a:t>65</a:t>
                      </a:r>
                      <a:r>
                        <a:rPr lang="en-GB" sz="1150" dirty="0">
                          <a:effectLst/>
                          <a:latin typeface="+mn-lt"/>
                        </a:rPr>
                        <a:t> (</a:t>
                      </a:r>
                      <a:r>
                        <a:rPr lang="pl-PL" sz="1150" dirty="0">
                          <a:effectLst/>
                          <a:latin typeface="+mn-lt"/>
                        </a:rPr>
                        <a:t>19</a:t>
                      </a:r>
                      <a:r>
                        <a:rPr lang="en-GB"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pl-PL" sz="1150" dirty="0">
                          <a:effectLst/>
                          <a:latin typeface="+mn-lt"/>
                        </a:rPr>
                        <a:t>36</a:t>
                      </a:r>
                      <a:r>
                        <a:rPr lang="en-GB" sz="1150" dirty="0">
                          <a:effectLst/>
                          <a:latin typeface="+mn-lt"/>
                        </a:rPr>
                        <a:t> (</a:t>
                      </a:r>
                      <a:r>
                        <a:rPr lang="pl-PL" sz="1150" dirty="0">
                          <a:effectLst/>
                          <a:latin typeface="+mn-lt"/>
                        </a:rPr>
                        <a:t>38</a:t>
                      </a:r>
                      <a:r>
                        <a:rPr lang="en-GB" sz="1150" dirty="0">
                          <a:effectLst/>
                          <a:latin typeface="+mn-lt"/>
                        </a:rPr>
                        <a:t>%)</a:t>
                      </a:r>
                      <a:endParaRPr lang="pl-PL" sz="115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effectLst/>
                          <a:latin typeface="+mn-lt"/>
                        </a:rPr>
                        <a:t>76 (24%)</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effectLst/>
                          <a:latin typeface="+mn-lt"/>
                        </a:rPr>
                        <a:t>36</a:t>
                      </a:r>
                      <a:r>
                        <a:rPr lang="en-GB" sz="1150" dirty="0">
                          <a:effectLst/>
                          <a:latin typeface="+mn-lt"/>
                        </a:rPr>
                        <a:t> (</a:t>
                      </a:r>
                      <a:r>
                        <a:rPr lang="pl-PL" sz="1150" dirty="0">
                          <a:effectLst/>
                          <a:latin typeface="+mn-lt"/>
                        </a:rPr>
                        <a:t>41</a:t>
                      </a:r>
                      <a:r>
                        <a:rPr lang="en-GB"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GB" sz="1100">
                          <a:effectLst/>
                          <a:latin typeface="+mn-lt"/>
                        </a:rPr>
                        <a:t>71 (24%)</a:t>
                      </a:r>
                      <a:endParaRPr lang="pl-PL" sz="11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effectLst/>
                          <a:latin typeface="+mn-lt"/>
                        </a:rPr>
                        <a:t>140</a:t>
                      </a:r>
                      <a:r>
                        <a:rPr lang="en-GB" sz="1150" dirty="0">
                          <a:effectLst/>
                          <a:latin typeface="+mn-lt"/>
                        </a:rPr>
                        <a:t> (</a:t>
                      </a:r>
                      <a:r>
                        <a:rPr lang="pl-PL" sz="1150" dirty="0">
                          <a:effectLst/>
                          <a:latin typeface="+mn-lt"/>
                        </a:rPr>
                        <a:t>47</a:t>
                      </a:r>
                      <a:r>
                        <a:rPr lang="en-GB" sz="1150" dirty="0">
                          <a:effectLst/>
                          <a:latin typeface="+mn-lt"/>
                        </a:rPr>
                        <a:t>%)</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pl-PL" sz="1150" dirty="0">
                          <a:effectLst/>
                          <a:latin typeface="+mn-lt"/>
                        </a:rPr>
                        <a:t>46</a:t>
                      </a:r>
                      <a:r>
                        <a:rPr lang="en-GB" sz="1150" dirty="0">
                          <a:effectLst/>
                          <a:latin typeface="+mn-lt"/>
                        </a:rPr>
                        <a:t> (</a:t>
                      </a:r>
                      <a:r>
                        <a:rPr lang="pl-PL" sz="1150" dirty="0">
                          <a:effectLst/>
                          <a:latin typeface="+mn-lt"/>
                        </a:rPr>
                        <a:t>45</a:t>
                      </a:r>
                      <a:r>
                        <a:rPr lang="en-GB" sz="1150" dirty="0">
                          <a:effectLst/>
                          <a:latin typeface="+mn-lt"/>
                        </a:rPr>
                        <a:t>%)</a:t>
                      </a:r>
                      <a:endParaRPr lang="pl-PL" sz="115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3101274285"/>
                  </a:ext>
                </a:extLst>
              </a:tr>
              <a:tr h="248496">
                <a:tc gridSpan="10">
                  <a:txBody>
                    <a:bodyPr/>
                    <a:lstStyle/>
                    <a:p>
                      <a:pPr algn="l">
                        <a:lnSpc>
                          <a:spcPct val="115000"/>
                        </a:lnSpc>
                        <a:spcAft>
                          <a:spcPts val="0"/>
                        </a:spcAft>
                      </a:pP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Body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positioning</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to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relieve</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breathlessness</a:t>
                      </a:r>
                      <a:endParaRPr lang="pl-PL" sz="1400" b="1"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tc>
                <a:extLst>
                  <a:ext uri="{0D108BD9-81ED-4DB2-BD59-A6C34878D82A}">
                    <a16:rowId xmlns:a16="http://schemas.microsoft.com/office/drawing/2014/main" val="648927593"/>
                  </a:ext>
                </a:extLst>
              </a:tr>
              <a:tr h="248496">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a:effectLst/>
                          <a:latin typeface="+mn-lt"/>
                        </a:rPr>
                        <a:t>147 (44%)</a:t>
                      </a:r>
                      <a:endParaRPr lang="pl-PL" sz="115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150" dirty="0">
                          <a:effectLst/>
                          <a:latin typeface="+mn-lt"/>
                        </a:rPr>
                        <a:t>66 (70%)</a:t>
                      </a:r>
                      <a:endParaRPr lang="pl-PL" sz="1150" dirty="0"/>
                    </a:p>
                  </a:txBody>
                  <a:tcPr marL="13752" marR="13752" marT="0" marB="0">
                    <a:solidFill>
                      <a:schemeClr val="accent3">
                        <a:lumMod val="20000"/>
                        <a:lumOff val="80000"/>
                      </a:schemeClr>
                    </a:solidFill>
                  </a:tcPr>
                </a:tc>
                <a:tc rowSpan="3">
                  <a:txBody>
                    <a:bodyPr/>
                    <a:lstStyle/>
                    <a:p>
                      <a:pPr algn="ctr"/>
                      <a:r>
                        <a:rPr lang="en-GB" sz="1150" dirty="0">
                          <a:effectLst/>
                          <a:latin typeface="+mn-lt"/>
                        </a:rPr>
                        <a:t>p&lt;0.001</a:t>
                      </a:r>
                      <a:endParaRPr lang="pl-PL" sz="1150" dirty="0"/>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dirty="0">
                          <a:effectLst/>
                          <a:latin typeface="+mn-lt"/>
                        </a:rPr>
                        <a:t>101 (31%)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a:effectLst/>
                          <a:latin typeface="+mn-lt"/>
                        </a:rPr>
                        <a:t>59 (68%)</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GB" sz="1150" dirty="0">
                          <a:effectLst/>
                          <a:latin typeface="+mn-lt"/>
                        </a:rPr>
                        <a:t>p&lt;0.001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en-GB" sz="1150">
                          <a:effectLst/>
                          <a:latin typeface="+mn-lt"/>
                        </a:rPr>
                        <a:t>95 (32%)</a:t>
                      </a:r>
                      <a:endParaRPr lang="pl-PL" sz="115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150">
                          <a:effectLst/>
                          <a:latin typeface="+mn-lt"/>
                        </a:rPr>
                        <a:t>73 (72%)</a:t>
                      </a:r>
                      <a:endParaRPr lang="pl-PL" sz="1150"/>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GB" sz="1150" dirty="0">
                          <a:effectLst/>
                          <a:latin typeface="+mn-lt"/>
                        </a:rPr>
                        <a:t>p&lt;0.001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14901315"/>
                  </a:ext>
                </a:extLst>
              </a:tr>
              <a:tr h="248496">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114 (34%)</a:t>
                      </a:r>
                    </a:p>
                  </a:txBody>
                  <a:tcPr marL="13752" marR="13752" marT="0" marB="0">
                    <a:solidFill>
                      <a:schemeClr val="accent3">
                        <a:lumMod val="20000"/>
                        <a:lumOff val="80000"/>
                      </a:schemeClr>
                    </a:solidFill>
                  </a:tcPr>
                </a:tc>
                <a:tc>
                  <a:txBody>
                    <a:bodyPr/>
                    <a:lstStyle/>
                    <a:p>
                      <a:pPr algn="ctr"/>
                      <a:r>
                        <a:rPr lang="pl-PL" sz="1150" dirty="0"/>
                        <a:t>24 (25%)</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123 (38%)</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23 (26%)</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115 (38%)</a:t>
                      </a:r>
                    </a:p>
                  </a:txBody>
                  <a:tcPr marL="13752" marR="13752" marT="0" marB="0">
                    <a:solidFill>
                      <a:schemeClr val="accent3">
                        <a:lumMod val="20000"/>
                        <a:lumOff val="80000"/>
                      </a:schemeClr>
                    </a:solidFill>
                  </a:tcPr>
                </a:tc>
                <a:tc>
                  <a:txBody>
                    <a:bodyPr/>
                    <a:lstStyle/>
                    <a:p>
                      <a:pPr algn="ctr"/>
                      <a:r>
                        <a:rPr lang="pl-PL" sz="1150" dirty="0"/>
                        <a:t>22 (22%)</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429001685"/>
                  </a:ext>
                </a:extLst>
              </a:tr>
              <a:tr h="248496">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Never</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dirty="0">
                          <a:effectLst/>
                          <a:latin typeface="+mn-lt"/>
                        </a:rPr>
                        <a:t>75 (22%)</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150" dirty="0">
                          <a:effectLst/>
                          <a:latin typeface="+mn-lt"/>
                        </a:rPr>
                        <a:t>5 (5%)</a:t>
                      </a:r>
                      <a:endParaRPr lang="pl-PL" sz="115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en-GB" sz="1150" dirty="0">
                          <a:effectLst/>
                          <a:latin typeface="+mn-lt"/>
                        </a:rPr>
                        <a:t>100 (31%)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dirty="0">
                          <a:effectLst/>
                          <a:latin typeface="+mn-lt"/>
                        </a:rPr>
                        <a:t>5 (6%)</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GB" sz="1100">
                          <a:effectLst/>
                          <a:latin typeface="+mn-lt"/>
                        </a:rPr>
                        <a:t>90 (30%)</a:t>
                      </a:r>
                      <a:endParaRPr lang="pl-PL" sz="11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dirty="0">
                          <a:effectLst/>
                          <a:latin typeface="+mn-lt"/>
                        </a:rPr>
                        <a:t>90 (30%)</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150" dirty="0">
                          <a:effectLst/>
                          <a:latin typeface="+mn-lt"/>
                        </a:rPr>
                        <a:t>7 (7%)</a:t>
                      </a:r>
                      <a:endParaRPr lang="pl-PL" sz="115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3929086059"/>
                  </a:ext>
                </a:extLst>
              </a:tr>
              <a:tr h="248496">
                <a:tc gridSpan="10">
                  <a:txBody>
                    <a:bodyPr/>
                    <a:lstStyle/>
                    <a:p>
                      <a:pPr algn="l">
                        <a:lnSpc>
                          <a:spcPct val="115000"/>
                        </a:lnSpc>
                        <a:spcAft>
                          <a:spcPts val="0"/>
                        </a:spcAft>
                      </a:pP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Walking</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aids</a:t>
                      </a:r>
                    </a:p>
                  </a:txBody>
                  <a:tcPr marL="13752" marR="13752" marT="0" marB="0">
                    <a:solidFill>
                      <a:schemeClr val="bg1">
                        <a:alpha val="20000"/>
                      </a:schemeClr>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alpha val="20000"/>
                      </a:schemeClr>
                    </a:solidFill>
                  </a:tcPr>
                </a:tc>
                <a:extLst>
                  <a:ext uri="{0D108BD9-81ED-4DB2-BD59-A6C34878D82A}">
                    <a16:rowId xmlns:a16="http://schemas.microsoft.com/office/drawing/2014/main" val="1065660536"/>
                  </a:ext>
                </a:extLst>
              </a:tr>
              <a:tr h="248496">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dirty="0">
                          <a:effectLst/>
                          <a:latin typeface="+mn-lt"/>
                        </a:rPr>
                        <a:t>149 (44%)</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150">
                          <a:effectLst/>
                          <a:latin typeface="+mn-lt"/>
                        </a:rPr>
                        <a:t>63 (66%)</a:t>
                      </a:r>
                      <a:endParaRPr lang="pl-PL" sz="1150"/>
                    </a:p>
                  </a:txBody>
                  <a:tcPr marL="13752" marR="13752" marT="0" marB="0">
                    <a:solidFill>
                      <a:schemeClr val="accent3">
                        <a:lumMod val="20000"/>
                        <a:lumOff val="80000"/>
                      </a:schemeClr>
                    </a:solidFill>
                  </a:tcPr>
                </a:tc>
                <a:tc rowSpan="3">
                  <a:txBody>
                    <a:bodyPr/>
                    <a:lstStyle/>
                    <a:p>
                      <a:pPr algn="ctr"/>
                      <a:r>
                        <a:rPr lang="en-GB" sz="1150" dirty="0">
                          <a:effectLst/>
                          <a:latin typeface="+mn-lt"/>
                        </a:rPr>
                        <a:t>p&lt;0.001</a:t>
                      </a:r>
                      <a:endParaRPr lang="pl-PL" sz="1150" dirty="0"/>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a:effectLst/>
                          <a:latin typeface="+mn-lt"/>
                        </a:rPr>
                        <a:t>111 (34%)</a:t>
                      </a:r>
                      <a:endParaRPr lang="pl-PL" sz="115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GB" sz="1150">
                          <a:effectLst/>
                          <a:latin typeface="+mn-lt"/>
                        </a:rPr>
                        <a:t>54 (62%)</a:t>
                      </a:r>
                      <a:endParaRPr lang="pl-PL" sz="115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en-GB" sz="1150" dirty="0">
                          <a:effectLst/>
                          <a:latin typeface="+mn-lt"/>
                        </a:rPr>
                        <a:t>p&lt;0.001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lnT w="12700" cap="flat" cmpd="sng" algn="ctr">
                      <a:solidFill>
                        <a:schemeClr val="tx1"/>
                      </a:solidFill>
                      <a:prstDash val="solid"/>
                      <a:round/>
                      <a:headEnd type="none" w="med" len="med"/>
                      <a:tailEnd type="none" w="med" len="med"/>
                    </a:lnT>
                    <a:solidFill>
                      <a:schemeClr val="accent3">
                        <a:lumMod val="20000"/>
                        <a:lumOff val="80000"/>
                      </a:schemeClr>
                    </a:solidFill>
                  </a:tcPr>
                </a:tc>
                <a:tc>
                  <a:txBody>
                    <a:bodyPr/>
                    <a:lstStyle/>
                    <a:p>
                      <a:pPr algn="ctr">
                        <a:lnSpc>
                          <a:spcPct val="115000"/>
                        </a:lnSpc>
                        <a:spcAft>
                          <a:spcPts val="0"/>
                        </a:spcAft>
                      </a:pPr>
                      <a:r>
                        <a:rPr lang="en-GB" sz="1150">
                          <a:effectLst/>
                          <a:latin typeface="+mn-lt"/>
                        </a:rPr>
                        <a:t>102 (34%)</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GB" sz="1150">
                          <a:effectLst/>
                          <a:latin typeface="+mn-lt"/>
                        </a:rPr>
                        <a:t>65 (64%)</a:t>
                      </a:r>
                      <a:endParaRPr lang="pl-PL" sz="1150"/>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effectLst/>
                          <a:latin typeface="+mn-lt"/>
                        </a:rPr>
                        <a:t>p&lt;</a:t>
                      </a:r>
                      <a:r>
                        <a:rPr lang="en-GB" sz="1150" dirty="0">
                          <a:effectLst/>
                          <a:latin typeface="+mn-lt"/>
                        </a:rPr>
                        <a:t>001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125162567"/>
                  </a:ext>
                </a:extLst>
              </a:tr>
              <a:tr h="171605">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132 (39%)</a:t>
                      </a:r>
                    </a:p>
                  </a:txBody>
                  <a:tcPr marL="13752" marR="13752" marT="0" marB="0">
                    <a:solidFill>
                      <a:schemeClr val="accent3">
                        <a:lumMod val="20000"/>
                        <a:lumOff val="80000"/>
                      </a:schemeClr>
                    </a:solidFill>
                  </a:tcPr>
                </a:tc>
                <a:tc>
                  <a:txBody>
                    <a:bodyPr/>
                    <a:lstStyle/>
                    <a:p>
                      <a:pPr algn="ctr"/>
                      <a:r>
                        <a:rPr lang="pl-PL" sz="1150" dirty="0"/>
                        <a:t>26 (27%)</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145 (45%)</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26 (30%)</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129 (43%)</a:t>
                      </a:r>
                    </a:p>
                  </a:txBody>
                  <a:tcPr marL="13752" marR="13752" marT="0" marB="0">
                    <a:solidFill>
                      <a:schemeClr val="accent3">
                        <a:lumMod val="20000"/>
                        <a:lumOff val="80000"/>
                      </a:schemeClr>
                    </a:solidFill>
                  </a:tcPr>
                </a:tc>
                <a:tc>
                  <a:txBody>
                    <a:bodyPr/>
                    <a:lstStyle/>
                    <a:p>
                      <a:pPr algn="ctr"/>
                      <a:r>
                        <a:rPr lang="pl-PL" sz="1150" dirty="0"/>
                        <a:t>29 (28%)</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1214698553"/>
                  </a:ext>
                </a:extLst>
              </a:tr>
              <a:tr h="171605">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Never</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150" dirty="0">
                          <a:effectLst/>
                          <a:latin typeface="+mn-lt"/>
                        </a:rPr>
                        <a:t>55 (16%)</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150" dirty="0">
                          <a:effectLst/>
                          <a:latin typeface="+mn-lt"/>
                        </a:rPr>
                        <a:t>6 (6%)</a:t>
                      </a:r>
                      <a:endParaRPr lang="pl-PL" sz="1150" dirty="0"/>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en-US" sz="1150" dirty="0">
                          <a:effectLst/>
                          <a:latin typeface="+mn-lt"/>
                        </a:rPr>
                        <a:t>68 (21%)</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150" dirty="0">
                          <a:effectLst/>
                          <a:latin typeface="+mn-lt"/>
                        </a:rPr>
                        <a:t>7 (8%)</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vMerge="1">
                  <a:txBody>
                    <a:bodyPr/>
                    <a:lstStyle/>
                    <a:p>
                      <a:pPr algn="ctr">
                        <a:lnSpc>
                          <a:spcPct val="115000"/>
                        </a:lnSpc>
                        <a:spcAft>
                          <a:spcPts val="0"/>
                        </a:spcAft>
                      </a:pPr>
                      <a:r>
                        <a:rPr lang="en-US" sz="1100">
                          <a:effectLst/>
                          <a:latin typeface="+mn-lt"/>
                        </a:rPr>
                        <a:t>70 (23%)</a:t>
                      </a:r>
                      <a:endParaRPr lang="pl-PL" sz="11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en-US" sz="1150" dirty="0">
                          <a:effectLst/>
                          <a:latin typeface="+mn-lt"/>
                        </a:rPr>
                        <a:t>70 (23%)</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r>
                        <a:rPr lang="en-US" sz="1150" dirty="0">
                          <a:effectLst/>
                          <a:latin typeface="+mn-lt"/>
                        </a:rPr>
                        <a:t>8 (8%)</a:t>
                      </a:r>
                      <a:endParaRPr lang="pl-PL" sz="1150" dirty="0"/>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2436865726"/>
                  </a:ext>
                </a:extLst>
              </a:tr>
              <a:tr h="105358">
                <a:tc gridSpan="10">
                  <a:txBody>
                    <a:bodyPr/>
                    <a:lstStyle/>
                    <a:p>
                      <a:pPr algn="l">
                        <a:lnSpc>
                          <a:spcPct val="115000"/>
                        </a:lnSpc>
                        <a:spcAft>
                          <a:spcPts val="0"/>
                        </a:spcAft>
                      </a:pP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Meditative</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interventions</a:t>
                      </a:r>
                      <a:endParaRPr lang="pl-PL" sz="1400" b="1"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pPr algn="ctr">
                        <a:lnSpc>
                          <a:spcPct val="115000"/>
                        </a:lnSpc>
                        <a:spcAft>
                          <a:spcPts val="0"/>
                        </a:spcAft>
                      </a:pPr>
                      <a:endParaRPr lang="pl-PL" sz="600" dirty="0">
                        <a:solidFill>
                          <a:schemeClr val="tx2">
                            <a:lumMod val="50000"/>
                          </a:schemeClr>
                        </a:solidFill>
                        <a:effectLst/>
                        <a:latin typeface="Helvetica" panose="020B0604020202020204" pitchFamily="34" charset="0"/>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hMerge="1">
                  <a:txBody>
                    <a:bodyPr/>
                    <a:lstStyle/>
                    <a:p>
                      <a:endParaRPr lang="pl-PL"/>
                    </a:p>
                  </a:txBody>
                  <a:tcPr/>
                </a:tc>
                <a:tc hMerge="1">
                  <a:txBody>
                    <a:bodyPr/>
                    <a:lstStyle/>
                    <a:p>
                      <a:endParaRPr lang="pl-PL"/>
                    </a:p>
                  </a:txBody>
                  <a:tcPr/>
                </a:tc>
                <a:tc hMerge="1">
                  <a:txBody>
                    <a:bodyPr/>
                    <a:lstStyle/>
                    <a:p>
                      <a:pP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extLst>
                  <a:ext uri="{0D108BD9-81ED-4DB2-BD59-A6C34878D82A}">
                    <a16:rowId xmlns:a16="http://schemas.microsoft.com/office/drawing/2014/main" val="3428166048"/>
                  </a:ext>
                </a:extLst>
              </a:tr>
              <a:tr h="171605">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34 (10%)</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23 (24%)</a:t>
                      </a: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p&lt;0.001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34 (11%)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27 (31%)</a:t>
                      </a: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p&lt;0.001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44 (15%)</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22 (22%)</a:t>
                      </a: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p=0.005</a:t>
                      </a:r>
                    </a:p>
                  </a:txBody>
                  <a:tcPr marL="13752" marR="13752" marT="0" marB="0">
                    <a:solidFill>
                      <a:schemeClr val="accent3">
                        <a:lumMod val="20000"/>
                        <a:lumOff val="80000"/>
                      </a:schemeClr>
                    </a:solidFill>
                  </a:tcPr>
                </a:tc>
                <a:extLst>
                  <a:ext uri="{0D108BD9-81ED-4DB2-BD59-A6C34878D82A}">
                    <a16:rowId xmlns:a16="http://schemas.microsoft.com/office/drawing/2014/main" val="4240494288"/>
                  </a:ext>
                </a:extLst>
              </a:tr>
              <a:tr h="171605">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109 (32%)</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44 (46%)</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108 (33%)</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34 (39%)</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104 (35%)</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47 (46%)</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2490969002"/>
                  </a:ext>
                </a:extLst>
              </a:tr>
              <a:tr h="171605">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Never</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193 (57%)</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28 (30%)</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182 (56%)</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26 (30%)</a:t>
                      </a:r>
                    </a:p>
                  </a:txBody>
                  <a:tcPr marL="13752" marR="13752" marT="0" marB="0">
                    <a:solidFill>
                      <a:schemeClr val="accent3">
                        <a:lumMod val="20000"/>
                        <a:lumOff val="80000"/>
                      </a:schemeClr>
                    </a:solidFill>
                  </a:tcPr>
                </a:tc>
                <a:tc v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153 (51%)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33 (32%)</a:t>
                      </a:r>
                    </a:p>
                  </a:txBody>
                  <a:tcPr marL="13752" marR="13752" marT="0" marB="0">
                    <a:solidFill>
                      <a:schemeClr val="accent3">
                        <a:lumMod val="20000"/>
                        <a:lumOff val="80000"/>
                      </a:schemeClr>
                    </a:solidFill>
                  </a:tcPr>
                </a:tc>
                <a:tc v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727702211"/>
                  </a:ext>
                </a:extLst>
              </a:tr>
              <a:tr h="207818">
                <a:tc gridSpan="10">
                  <a:txBody>
                    <a:bodyPr/>
                    <a:lstStyle/>
                    <a:p>
                      <a:pPr algn="l">
                        <a:lnSpc>
                          <a:spcPct val="115000"/>
                        </a:lnSpc>
                        <a:spcAft>
                          <a:spcPts val="0"/>
                        </a:spcAft>
                      </a:pP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Cognitive</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emotional</a:t>
                      </a:r>
                      <a:r>
                        <a:rPr lang="pl-PL" sz="1400" b="1" dirty="0">
                          <a:solidFill>
                            <a:schemeClr val="tx2">
                              <a:lumMod val="50000"/>
                            </a:schemeClr>
                          </a:solidFill>
                          <a:effectLst/>
                          <a:latin typeface="+mn-lt"/>
                          <a:ea typeface="Calibri" panose="020F0502020204030204" pitchFamily="34" charset="0"/>
                          <a:cs typeface="Helvetica" panose="020B0604020202020204" pitchFamily="34" charset="0"/>
                        </a:rPr>
                        <a:t> </a:t>
                      </a:r>
                      <a:r>
                        <a:rPr lang="pl-PL" sz="1400" b="1" dirty="0" err="1">
                          <a:solidFill>
                            <a:schemeClr val="tx2">
                              <a:lumMod val="50000"/>
                            </a:schemeClr>
                          </a:solidFill>
                          <a:effectLst/>
                          <a:latin typeface="+mn-lt"/>
                          <a:ea typeface="Calibri" panose="020F0502020204030204" pitchFamily="34" charset="0"/>
                          <a:cs typeface="Helvetica" panose="020B0604020202020204" pitchFamily="34" charset="0"/>
                        </a:rPr>
                        <a:t>interventions</a:t>
                      </a:r>
                      <a:endParaRPr lang="pl-PL" sz="1400" b="1"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pPr algn="ctr">
                        <a:lnSpc>
                          <a:spcPct val="115000"/>
                        </a:lnSpc>
                        <a:spcAft>
                          <a:spcPts val="0"/>
                        </a:spcAft>
                      </a:pPr>
                      <a:endParaRPr lang="pl-PL" sz="110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hMerge="1">
                  <a:txBody>
                    <a:bodyPr/>
                    <a:lstStyle/>
                    <a:p>
                      <a:endParaRPr lang="pl-PL"/>
                    </a:p>
                  </a:txBody>
                  <a:tcPr/>
                </a:tc>
                <a:tc hMerge="1">
                  <a:txBody>
                    <a:bodyPr/>
                    <a:lstStyle/>
                    <a:p>
                      <a:endParaRPr lang="pl-PL"/>
                    </a:p>
                  </a:txBody>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tc h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bg1"/>
                    </a:solidFill>
                  </a:tcPr>
                </a:tc>
                <a:extLst>
                  <a:ext uri="{0D108BD9-81ED-4DB2-BD59-A6C34878D82A}">
                    <a16:rowId xmlns:a16="http://schemas.microsoft.com/office/drawing/2014/main" val="384068878"/>
                  </a:ext>
                </a:extLst>
              </a:tr>
              <a:tr h="171605">
                <a:tc>
                  <a:txBody>
                    <a:bodyPr/>
                    <a:lstStyle/>
                    <a:p>
                      <a:pPr algn="ctr">
                        <a:lnSpc>
                          <a:spcPct val="115000"/>
                        </a:lnSpc>
                        <a:spcAft>
                          <a:spcPts val="0"/>
                        </a:spcAft>
                      </a:pP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Often</a:t>
                      </a: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50" dirty="0" err="1">
                          <a:solidFill>
                            <a:schemeClr val="tx2">
                              <a:lumMod val="50000"/>
                            </a:schemeClr>
                          </a:solidFill>
                          <a:effectLst/>
                          <a:latin typeface="+mn-lt"/>
                          <a:ea typeface="Calibri" panose="020F0502020204030204" pitchFamily="34" charset="0"/>
                          <a:cs typeface="Helvetica" panose="020B0604020202020204" pitchFamily="34" charset="0"/>
                        </a:rPr>
                        <a:t>always</a:t>
                      </a:r>
                      <a:endParaRPr lang="pl-PL" sz="115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48 (14%)</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28 (39%)</a:t>
                      </a: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p=0.001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49 (15%)</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29 (33%)</a:t>
                      </a: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p=0.001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75 (25%)</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31 (30%)</a:t>
                      </a:r>
                    </a:p>
                  </a:txBody>
                  <a:tcPr marL="13752" marR="13752" marT="0" marB="0">
                    <a:solidFill>
                      <a:schemeClr val="accent3">
                        <a:lumMod val="20000"/>
                        <a:lumOff val="80000"/>
                      </a:schemeClr>
                    </a:solidFill>
                  </a:tcPr>
                </a:tc>
                <a:tc rowSpan="3">
                  <a:txBody>
                    <a:bodyPr/>
                    <a:lstStyle/>
                    <a:p>
                      <a:pPr algn="ctr">
                        <a:lnSpc>
                          <a:spcPct val="115000"/>
                        </a:lnSpc>
                        <a:spcAft>
                          <a:spcPts val="0"/>
                        </a:spcAft>
                      </a:pPr>
                      <a:r>
                        <a:rPr lang="pl-PL" sz="1150" dirty="0">
                          <a:solidFill>
                            <a:schemeClr val="tx2">
                              <a:lumMod val="50000"/>
                            </a:schemeClr>
                          </a:solidFill>
                          <a:effectLst/>
                          <a:latin typeface="+mn-lt"/>
                          <a:ea typeface="Calibri" panose="020F0502020204030204" pitchFamily="34" charset="0"/>
                          <a:cs typeface="Helvetica" panose="020B0604020202020204" pitchFamily="34" charset="0"/>
                        </a:rPr>
                        <a:t>p=0.195</a:t>
                      </a:r>
                    </a:p>
                  </a:txBody>
                  <a:tcPr marL="13752" marR="13752" marT="0" marB="0">
                    <a:solidFill>
                      <a:schemeClr val="accent3">
                        <a:lumMod val="20000"/>
                        <a:lumOff val="80000"/>
                      </a:schemeClr>
                    </a:solidFill>
                  </a:tcPr>
                </a:tc>
                <a:extLst>
                  <a:ext uri="{0D108BD9-81ED-4DB2-BD59-A6C34878D82A}">
                    <a16:rowId xmlns:a16="http://schemas.microsoft.com/office/drawing/2014/main" val="1124012679"/>
                  </a:ext>
                </a:extLst>
              </a:tr>
              <a:tr h="171605">
                <a:tc>
                  <a:txBody>
                    <a:bodyPr/>
                    <a:lstStyle/>
                    <a:p>
                      <a:pPr algn="ctr">
                        <a:lnSpc>
                          <a:spcPct val="115000"/>
                        </a:lnSpc>
                        <a:spcAft>
                          <a:spcPts val="0"/>
                        </a:spcAft>
                      </a:pPr>
                      <a:r>
                        <a:rPr lang="pl-PL" sz="1100" dirty="0" err="1">
                          <a:solidFill>
                            <a:schemeClr val="tx2">
                              <a:lumMod val="50000"/>
                            </a:schemeClr>
                          </a:solidFill>
                          <a:effectLst/>
                          <a:latin typeface="+mn-lt"/>
                          <a:ea typeface="Calibri" panose="020F0502020204030204" pitchFamily="34" charset="0"/>
                          <a:cs typeface="Helvetica" panose="020B0604020202020204" pitchFamily="34" charset="0"/>
                        </a:rPr>
                        <a:t>Rarely</a:t>
                      </a: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a:t>
                      </a:r>
                      <a:r>
                        <a:rPr lang="pl-PL" sz="1100" dirty="0" err="1">
                          <a:solidFill>
                            <a:schemeClr val="tx2">
                              <a:lumMod val="50000"/>
                            </a:schemeClr>
                          </a:solidFill>
                          <a:effectLst/>
                          <a:latin typeface="+mn-lt"/>
                          <a:ea typeface="Calibri" panose="020F0502020204030204" pitchFamily="34" charset="0"/>
                          <a:cs typeface="Helvetica" panose="020B0604020202020204" pitchFamily="34" charset="0"/>
                        </a:rPr>
                        <a:t>sometimes</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162 (48%)</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45 (47%)</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152 (47%)</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34 (39%)</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124 (41%)</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46 (45%)</a:t>
                      </a:r>
                    </a:p>
                  </a:txBody>
                  <a:tcPr marL="13752" marR="13752" marT="0" marB="0">
                    <a:solidFill>
                      <a:schemeClr val="accent3">
                        <a:lumMod val="20000"/>
                        <a:lumOff val="80000"/>
                      </a:schemeClr>
                    </a:solidFill>
                  </a:tcPr>
                </a:tc>
                <a:tc vMerge="1">
                  <a:txBody>
                    <a:bodyPr/>
                    <a:lstStyle/>
                    <a:p>
                      <a:endParaRPr lang="pl-PL"/>
                    </a:p>
                  </a:txBody>
                  <a:tcPr/>
                </a:tc>
                <a:extLst>
                  <a:ext uri="{0D108BD9-81ED-4DB2-BD59-A6C34878D82A}">
                    <a16:rowId xmlns:a16="http://schemas.microsoft.com/office/drawing/2014/main" val="4276310028"/>
                  </a:ext>
                </a:extLst>
              </a:tr>
              <a:tr h="171605">
                <a:tc>
                  <a:txBody>
                    <a:bodyPr/>
                    <a:lstStyle/>
                    <a:p>
                      <a:pPr algn="ctr">
                        <a:lnSpc>
                          <a:spcPct val="115000"/>
                        </a:lnSpc>
                        <a:spcAft>
                          <a:spcPts val="0"/>
                        </a:spcAft>
                      </a:pPr>
                      <a:r>
                        <a:rPr lang="pl-PL" sz="1100" dirty="0" err="1">
                          <a:solidFill>
                            <a:schemeClr val="tx2">
                              <a:lumMod val="50000"/>
                            </a:schemeClr>
                          </a:solidFill>
                          <a:effectLst/>
                          <a:latin typeface="+mn-lt"/>
                          <a:ea typeface="Calibri" panose="020F0502020204030204" pitchFamily="34" charset="0"/>
                          <a:cs typeface="Helvetica" panose="020B0604020202020204" pitchFamily="34" charset="0"/>
                        </a:rPr>
                        <a:t>Never</a:t>
                      </a: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126 (38%)</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22 (23%)</a:t>
                      </a:r>
                    </a:p>
                  </a:txBody>
                  <a:tcPr marL="13752" marR="13752" marT="0" marB="0">
                    <a:solidFill>
                      <a:schemeClr val="accent3">
                        <a:lumMod val="20000"/>
                        <a:lumOff val="80000"/>
                      </a:schemeClr>
                    </a:solidFill>
                  </a:tcPr>
                </a:tc>
                <a:tc vMerge="1">
                  <a:txBody>
                    <a:bodyPr/>
                    <a:lstStyle/>
                    <a:p>
                      <a:endParaRPr lang="pl-PL"/>
                    </a:p>
                  </a:txBody>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123 (38%)</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24 (28%)</a:t>
                      </a:r>
                    </a:p>
                  </a:txBody>
                  <a:tcPr marL="13752" marR="13752" marT="0" marB="0">
                    <a:solidFill>
                      <a:schemeClr val="accent3">
                        <a:lumMod val="20000"/>
                        <a:lumOff val="80000"/>
                      </a:schemeClr>
                    </a:solidFill>
                  </a:tcPr>
                </a:tc>
                <a:tc v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102 (34%)</a:t>
                      </a:r>
                    </a:p>
                  </a:txBody>
                  <a:tcPr marL="13752" marR="13752" marT="0" marB="0">
                    <a:solidFill>
                      <a:schemeClr val="accent3">
                        <a:lumMod val="20000"/>
                        <a:lumOff val="80000"/>
                      </a:schemeClr>
                    </a:solidFill>
                  </a:tcPr>
                </a:tc>
                <a:tc>
                  <a:txBody>
                    <a:bodyPr/>
                    <a:lstStyle/>
                    <a:p>
                      <a:pPr algn="ctr">
                        <a:lnSpc>
                          <a:spcPct val="115000"/>
                        </a:lnSpc>
                        <a:spcAft>
                          <a:spcPts val="0"/>
                        </a:spcAft>
                      </a:pPr>
                      <a:r>
                        <a:rPr lang="pl-PL" sz="1100" dirty="0">
                          <a:solidFill>
                            <a:schemeClr val="tx2">
                              <a:lumMod val="50000"/>
                            </a:schemeClr>
                          </a:solidFill>
                          <a:effectLst/>
                          <a:latin typeface="+mn-lt"/>
                          <a:ea typeface="Calibri" panose="020F0502020204030204" pitchFamily="34" charset="0"/>
                          <a:cs typeface="Helvetica" panose="020B0604020202020204" pitchFamily="34" charset="0"/>
                        </a:rPr>
                        <a:t>25 (25%)</a:t>
                      </a:r>
                    </a:p>
                  </a:txBody>
                  <a:tcPr marL="13752" marR="13752" marT="0" marB="0">
                    <a:solidFill>
                      <a:schemeClr val="accent3">
                        <a:lumMod val="20000"/>
                        <a:lumOff val="80000"/>
                      </a:schemeClr>
                    </a:solidFill>
                  </a:tcPr>
                </a:tc>
                <a:tc vMerge="1">
                  <a:txBody>
                    <a:bodyPr/>
                    <a:lstStyle/>
                    <a:p>
                      <a:pPr algn="ctr">
                        <a:lnSpc>
                          <a:spcPct val="115000"/>
                        </a:lnSpc>
                        <a:spcAft>
                          <a:spcPts val="0"/>
                        </a:spcAft>
                      </a:pPr>
                      <a:endParaRPr lang="pl-PL" sz="1100" dirty="0">
                        <a:solidFill>
                          <a:schemeClr val="tx2">
                            <a:lumMod val="50000"/>
                          </a:schemeClr>
                        </a:solidFill>
                        <a:effectLst/>
                        <a:latin typeface="+mn-lt"/>
                        <a:ea typeface="Calibri" panose="020F0502020204030204" pitchFamily="34" charset="0"/>
                        <a:cs typeface="Helvetica" panose="020B0604020202020204" pitchFamily="34" charset="0"/>
                      </a:endParaRPr>
                    </a:p>
                  </a:txBody>
                  <a:tcPr marL="13752" marR="13752" marT="0" marB="0">
                    <a:solidFill>
                      <a:schemeClr val="accent3">
                        <a:lumMod val="20000"/>
                        <a:lumOff val="80000"/>
                      </a:schemeClr>
                    </a:solidFill>
                  </a:tcPr>
                </a:tc>
                <a:extLst>
                  <a:ext uri="{0D108BD9-81ED-4DB2-BD59-A6C34878D82A}">
                    <a16:rowId xmlns:a16="http://schemas.microsoft.com/office/drawing/2014/main" val="1362866696"/>
                  </a:ext>
                </a:extLst>
              </a:tr>
            </a:tbl>
          </a:graphicData>
        </a:graphic>
      </p:graphicFrame>
      <p:sp>
        <p:nvSpPr>
          <p:cNvPr id="52" name="Symbol zastępczy tekstu 9">
            <a:extLst>
              <a:ext uri="{FF2B5EF4-FFF2-40B4-BE49-F238E27FC236}">
                <a16:creationId xmlns:a16="http://schemas.microsoft.com/office/drawing/2014/main" id="{1FC0156E-E9C6-4EAF-935C-F176A60E605B}"/>
              </a:ext>
            </a:extLst>
          </p:cNvPr>
          <p:cNvSpPr txBox="1">
            <a:spLocks/>
          </p:cNvSpPr>
          <p:nvPr/>
        </p:nvSpPr>
        <p:spPr>
          <a:xfrm>
            <a:off x="5506434" y="5350296"/>
            <a:ext cx="5306717" cy="549419"/>
          </a:xfrm>
          <a:prstGeom prst="rect">
            <a:avLst/>
          </a:prstGeom>
        </p:spPr>
        <p:txBody>
          <a:bodyPr/>
          <a:lstStyle>
            <a:lvl1pPr marL="0" marR="0" indent="0" algn="l" defTabSz="4559930" rtl="0" eaLnBrk="1" fontAlgn="auto" latinLnBrk="0" hangingPunct="1">
              <a:lnSpc>
                <a:spcPct val="90000"/>
              </a:lnSpc>
              <a:spcBef>
                <a:spcPts val="2493"/>
              </a:spcBef>
              <a:spcAft>
                <a:spcPts val="0"/>
              </a:spcAft>
              <a:buClrTx/>
              <a:buSzTx/>
              <a:buFontTx/>
              <a:buNone/>
              <a:tabLst/>
              <a:defRPr sz="3600" b="0" i="0" kern="1200" baseline="0">
                <a:solidFill>
                  <a:srgbClr val="004F8E"/>
                </a:solidFill>
                <a:latin typeface="Avenir Light" panose="020B0402020203020204" pitchFamily="34" charset="77"/>
                <a:ea typeface="+mn-ea"/>
                <a:cs typeface="+mn-cs"/>
              </a:defRPr>
            </a:lvl1pPr>
            <a:lvl2pPr marL="0" indent="0" algn="l" defTabSz="4559930" rtl="0" eaLnBrk="1" latinLnBrk="0" hangingPunct="1">
              <a:lnSpc>
                <a:spcPct val="90000"/>
              </a:lnSpc>
              <a:spcBef>
                <a:spcPts val="2493"/>
              </a:spcBef>
              <a:buFontTx/>
              <a:buNone/>
              <a:defRPr sz="3600" b="0" i="0" kern="1200" baseline="0">
                <a:solidFill>
                  <a:srgbClr val="004F8E"/>
                </a:solidFill>
                <a:latin typeface="Avenir Light" panose="020B0402020203020204" pitchFamily="34" charset="77"/>
                <a:ea typeface="+mn-ea"/>
                <a:cs typeface="+mn-cs"/>
              </a:defRPr>
            </a:lvl2pPr>
            <a:lvl3pPr marL="720000" indent="-360000" algn="l" defTabSz="4559930" rtl="0" eaLnBrk="1" latinLnBrk="0" hangingPunct="1">
              <a:lnSpc>
                <a:spcPct val="90000"/>
              </a:lnSpc>
              <a:spcBef>
                <a:spcPts val="2493"/>
              </a:spcBef>
              <a:buFont typeface="Arial" panose="020B0604020202020204" pitchFamily="34" charset="0"/>
              <a:buChar char="•"/>
              <a:defRPr sz="3600" b="0" i="0" kern="1200" baseline="0">
                <a:solidFill>
                  <a:srgbClr val="004F8E"/>
                </a:solidFill>
                <a:latin typeface="Avenir Light" panose="020B0402020203020204" pitchFamily="34" charset="77"/>
                <a:ea typeface="+mn-ea"/>
                <a:cs typeface="+mn-cs"/>
              </a:defRPr>
            </a:lvl3pPr>
            <a:lvl4pPr marL="1440000" indent="-360000" algn="l" defTabSz="4559930" rtl="0" eaLnBrk="1" latinLnBrk="0" hangingPunct="1">
              <a:lnSpc>
                <a:spcPct val="90000"/>
              </a:lnSpc>
              <a:spcBef>
                <a:spcPts val="2493"/>
              </a:spcBef>
              <a:buFont typeface="Arial" panose="020B0604020202020204" pitchFamily="34" charset="0"/>
              <a:buChar char="•"/>
              <a:defRPr sz="3600" b="0" i="0" kern="1200" baseline="0">
                <a:solidFill>
                  <a:srgbClr val="004F8E"/>
                </a:solidFill>
                <a:latin typeface="Avenir Light" panose="020B0402020203020204" pitchFamily="34" charset="77"/>
                <a:ea typeface="+mn-ea"/>
                <a:cs typeface="+mn-cs"/>
              </a:defRPr>
            </a:lvl4pPr>
            <a:lvl5pPr marL="2160000" indent="-360000" algn="l" defTabSz="4559930" rtl="0" eaLnBrk="1" latinLnBrk="0" hangingPunct="1">
              <a:lnSpc>
                <a:spcPct val="90000"/>
              </a:lnSpc>
              <a:spcBef>
                <a:spcPts val="2493"/>
              </a:spcBef>
              <a:buFont typeface="Arial" panose="020B0604020202020204" pitchFamily="34" charset="0"/>
              <a:buChar char="•"/>
              <a:defRPr sz="3600" b="0" i="0" kern="1200" baseline="0">
                <a:solidFill>
                  <a:srgbClr val="004F8E"/>
                </a:solidFill>
                <a:latin typeface="Avenir Light" panose="020B0402020203020204" pitchFamily="34" charset="77"/>
                <a:ea typeface="+mn-ea"/>
                <a:cs typeface="+mn-cs"/>
              </a:defRPr>
            </a:lvl5pPr>
            <a:lvl6pPr marL="12539807" indent="-1139982" algn="l" defTabSz="4559930" rtl="0" eaLnBrk="1" latinLnBrk="0" hangingPunct="1">
              <a:lnSpc>
                <a:spcPct val="90000"/>
              </a:lnSpc>
              <a:spcBef>
                <a:spcPts val="2493"/>
              </a:spcBef>
              <a:buFont typeface="Arial" panose="020B0604020202020204" pitchFamily="34" charset="0"/>
              <a:buChar char="•"/>
              <a:defRPr sz="8976" kern="1200">
                <a:solidFill>
                  <a:schemeClr val="tx1"/>
                </a:solidFill>
                <a:latin typeface="+mn-lt"/>
                <a:ea typeface="+mn-ea"/>
                <a:cs typeface="+mn-cs"/>
              </a:defRPr>
            </a:lvl6pPr>
            <a:lvl7pPr marL="14819772" indent="-1139982" algn="l" defTabSz="4559930" rtl="0" eaLnBrk="1" latinLnBrk="0" hangingPunct="1">
              <a:lnSpc>
                <a:spcPct val="90000"/>
              </a:lnSpc>
              <a:spcBef>
                <a:spcPts val="2493"/>
              </a:spcBef>
              <a:buFont typeface="Arial" panose="020B0604020202020204" pitchFamily="34" charset="0"/>
              <a:buChar char="•"/>
              <a:defRPr sz="8976" kern="1200">
                <a:solidFill>
                  <a:schemeClr val="tx1"/>
                </a:solidFill>
                <a:latin typeface="+mn-lt"/>
                <a:ea typeface="+mn-ea"/>
                <a:cs typeface="+mn-cs"/>
              </a:defRPr>
            </a:lvl7pPr>
            <a:lvl8pPr marL="17099737" indent="-1139982" algn="l" defTabSz="4559930" rtl="0" eaLnBrk="1" latinLnBrk="0" hangingPunct="1">
              <a:lnSpc>
                <a:spcPct val="90000"/>
              </a:lnSpc>
              <a:spcBef>
                <a:spcPts val="2493"/>
              </a:spcBef>
              <a:buFont typeface="Arial" panose="020B0604020202020204" pitchFamily="34" charset="0"/>
              <a:buChar char="•"/>
              <a:defRPr sz="8976" kern="1200">
                <a:solidFill>
                  <a:schemeClr val="tx1"/>
                </a:solidFill>
                <a:latin typeface="+mn-lt"/>
                <a:ea typeface="+mn-ea"/>
                <a:cs typeface="+mn-cs"/>
              </a:defRPr>
            </a:lvl8pPr>
            <a:lvl9pPr marL="19379702" indent="-1139982" algn="l" defTabSz="4559930" rtl="0" eaLnBrk="1" latinLnBrk="0" hangingPunct="1">
              <a:lnSpc>
                <a:spcPct val="90000"/>
              </a:lnSpc>
              <a:spcBef>
                <a:spcPts val="2493"/>
              </a:spcBef>
              <a:buFont typeface="Arial" panose="020B0604020202020204" pitchFamily="34" charset="0"/>
              <a:buChar char="•"/>
              <a:defRPr sz="8976" kern="1200">
                <a:solidFill>
                  <a:schemeClr val="tx1"/>
                </a:solidFill>
                <a:latin typeface="+mn-lt"/>
                <a:ea typeface="+mn-ea"/>
                <a:cs typeface="+mn-cs"/>
              </a:defRPr>
            </a:lvl9pPr>
          </a:lstStyle>
          <a:p>
            <a:endParaRPr lang="pl-PL" sz="722" dirty="0">
              <a:solidFill>
                <a:schemeClr val="tx2"/>
              </a:solidFill>
            </a:endParaRPr>
          </a:p>
          <a:p>
            <a:endParaRPr lang="pl-PL" sz="722" dirty="0">
              <a:solidFill>
                <a:schemeClr val="tx2"/>
              </a:solidFill>
            </a:endParaRPr>
          </a:p>
          <a:p>
            <a:endParaRPr lang="en-GB" sz="722" dirty="0">
              <a:solidFill>
                <a:schemeClr val="tx2"/>
              </a:solidFill>
            </a:endParaRPr>
          </a:p>
          <a:p>
            <a:r>
              <a:rPr lang="en-US" sz="722" dirty="0">
                <a:solidFill>
                  <a:schemeClr val="tx2"/>
                </a:solidFill>
              </a:rPr>
              <a:t> </a:t>
            </a:r>
          </a:p>
          <a:p>
            <a:r>
              <a:rPr lang="en-GB" sz="722" dirty="0">
                <a:solidFill>
                  <a:schemeClr val="tx2"/>
                </a:solidFill>
              </a:rPr>
              <a:t> </a:t>
            </a:r>
            <a:endParaRPr lang="pl-PL" sz="722" dirty="0">
              <a:solidFill>
                <a:schemeClr val="tx2"/>
              </a:solidFill>
            </a:endParaRPr>
          </a:p>
        </p:txBody>
      </p:sp>
      <p:sp>
        <p:nvSpPr>
          <p:cNvPr id="5" name="Owal 4">
            <a:extLst>
              <a:ext uri="{FF2B5EF4-FFF2-40B4-BE49-F238E27FC236}">
                <a16:creationId xmlns:a16="http://schemas.microsoft.com/office/drawing/2014/main" id="{00E9AFD1-863E-4F77-AD2F-F4D0BE9831DD}"/>
              </a:ext>
            </a:extLst>
          </p:cNvPr>
          <p:cNvSpPr/>
          <p:nvPr/>
        </p:nvSpPr>
        <p:spPr>
          <a:xfrm>
            <a:off x="7536160" y="2339804"/>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Owal 6">
            <a:extLst>
              <a:ext uri="{FF2B5EF4-FFF2-40B4-BE49-F238E27FC236}">
                <a16:creationId xmlns:a16="http://schemas.microsoft.com/office/drawing/2014/main" id="{DFC0117F-3635-4829-AA33-D1F72C975EC2}"/>
              </a:ext>
            </a:extLst>
          </p:cNvPr>
          <p:cNvSpPr/>
          <p:nvPr/>
        </p:nvSpPr>
        <p:spPr>
          <a:xfrm>
            <a:off x="7536160" y="3429000"/>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Owal 7">
            <a:extLst>
              <a:ext uri="{FF2B5EF4-FFF2-40B4-BE49-F238E27FC236}">
                <a16:creationId xmlns:a16="http://schemas.microsoft.com/office/drawing/2014/main" id="{33E6D39C-71F3-4E41-9677-F478C246FACA}"/>
              </a:ext>
            </a:extLst>
          </p:cNvPr>
          <p:cNvSpPr/>
          <p:nvPr/>
        </p:nvSpPr>
        <p:spPr>
          <a:xfrm>
            <a:off x="7536160" y="1340768"/>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Owal 8">
            <a:extLst>
              <a:ext uri="{FF2B5EF4-FFF2-40B4-BE49-F238E27FC236}">
                <a16:creationId xmlns:a16="http://schemas.microsoft.com/office/drawing/2014/main" id="{5B7A895C-5740-4581-A02B-5856A33EE87B}"/>
              </a:ext>
            </a:extLst>
          </p:cNvPr>
          <p:cNvSpPr/>
          <p:nvPr/>
        </p:nvSpPr>
        <p:spPr>
          <a:xfrm>
            <a:off x="10996950" y="4227235"/>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9">
            <a:extLst>
              <a:ext uri="{FF2B5EF4-FFF2-40B4-BE49-F238E27FC236}">
                <a16:creationId xmlns:a16="http://schemas.microsoft.com/office/drawing/2014/main" id="{A0A10D90-E0A9-4B0F-B4D1-1BCD1AA9000B}"/>
              </a:ext>
            </a:extLst>
          </p:cNvPr>
          <p:cNvSpPr/>
          <p:nvPr/>
        </p:nvSpPr>
        <p:spPr>
          <a:xfrm>
            <a:off x="10996950" y="3383636"/>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Owal 10">
            <a:extLst>
              <a:ext uri="{FF2B5EF4-FFF2-40B4-BE49-F238E27FC236}">
                <a16:creationId xmlns:a16="http://schemas.microsoft.com/office/drawing/2014/main" id="{E2AA0E93-6283-462F-A4B9-92CA6FE2EE12}"/>
              </a:ext>
            </a:extLst>
          </p:cNvPr>
          <p:cNvSpPr/>
          <p:nvPr/>
        </p:nvSpPr>
        <p:spPr>
          <a:xfrm>
            <a:off x="10989372" y="2348880"/>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Owal 11">
            <a:extLst>
              <a:ext uri="{FF2B5EF4-FFF2-40B4-BE49-F238E27FC236}">
                <a16:creationId xmlns:a16="http://schemas.microsoft.com/office/drawing/2014/main" id="{8C1DD98E-B445-496F-AE7E-43447FA12358}"/>
              </a:ext>
            </a:extLst>
          </p:cNvPr>
          <p:cNvSpPr/>
          <p:nvPr/>
        </p:nvSpPr>
        <p:spPr>
          <a:xfrm>
            <a:off x="4262769" y="3356291"/>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3" name="Owal 12">
            <a:extLst>
              <a:ext uri="{FF2B5EF4-FFF2-40B4-BE49-F238E27FC236}">
                <a16:creationId xmlns:a16="http://schemas.microsoft.com/office/drawing/2014/main" id="{13ABD7DF-CA58-4C2B-9D65-A7EDE3CF192C}"/>
              </a:ext>
            </a:extLst>
          </p:cNvPr>
          <p:cNvSpPr/>
          <p:nvPr/>
        </p:nvSpPr>
        <p:spPr>
          <a:xfrm>
            <a:off x="4290081" y="4206205"/>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Owal 13">
            <a:extLst>
              <a:ext uri="{FF2B5EF4-FFF2-40B4-BE49-F238E27FC236}">
                <a16:creationId xmlns:a16="http://schemas.microsoft.com/office/drawing/2014/main" id="{9F4A7449-928E-4C7B-BB81-84589E08AD0A}"/>
              </a:ext>
            </a:extLst>
          </p:cNvPr>
          <p:cNvSpPr/>
          <p:nvPr/>
        </p:nvSpPr>
        <p:spPr>
          <a:xfrm>
            <a:off x="4290081" y="2348880"/>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Owal 14">
            <a:extLst>
              <a:ext uri="{FF2B5EF4-FFF2-40B4-BE49-F238E27FC236}">
                <a16:creationId xmlns:a16="http://schemas.microsoft.com/office/drawing/2014/main" id="{AE8EDCC2-C7FF-4533-8F98-8117788A0095}"/>
              </a:ext>
            </a:extLst>
          </p:cNvPr>
          <p:cNvSpPr/>
          <p:nvPr/>
        </p:nvSpPr>
        <p:spPr>
          <a:xfrm>
            <a:off x="4290081" y="1347958"/>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6" name="Owal 15">
            <a:extLst>
              <a:ext uri="{FF2B5EF4-FFF2-40B4-BE49-F238E27FC236}">
                <a16:creationId xmlns:a16="http://schemas.microsoft.com/office/drawing/2014/main" id="{D54BD380-8818-405B-97E0-80DE5E606A2F}"/>
              </a:ext>
            </a:extLst>
          </p:cNvPr>
          <p:cNvSpPr/>
          <p:nvPr/>
        </p:nvSpPr>
        <p:spPr>
          <a:xfrm>
            <a:off x="7592325" y="4989127"/>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7" name="Owal 16">
            <a:extLst>
              <a:ext uri="{FF2B5EF4-FFF2-40B4-BE49-F238E27FC236}">
                <a16:creationId xmlns:a16="http://schemas.microsoft.com/office/drawing/2014/main" id="{0708915E-949A-4B90-B851-5E9715768BE3}"/>
              </a:ext>
            </a:extLst>
          </p:cNvPr>
          <p:cNvSpPr/>
          <p:nvPr/>
        </p:nvSpPr>
        <p:spPr>
          <a:xfrm>
            <a:off x="7592325" y="4233783"/>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8" name="Owal 17">
            <a:extLst>
              <a:ext uri="{FF2B5EF4-FFF2-40B4-BE49-F238E27FC236}">
                <a16:creationId xmlns:a16="http://schemas.microsoft.com/office/drawing/2014/main" id="{553E436A-8A49-460D-ACF6-E0F804AAF6D1}"/>
              </a:ext>
            </a:extLst>
          </p:cNvPr>
          <p:cNvSpPr/>
          <p:nvPr/>
        </p:nvSpPr>
        <p:spPr>
          <a:xfrm>
            <a:off x="4302942" y="4987133"/>
            <a:ext cx="731520" cy="62992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9" name="Tytuł 1">
            <a:extLst>
              <a:ext uri="{FF2B5EF4-FFF2-40B4-BE49-F238E27FC236}">
                <a16:creationId xmlns:a16="http://schemas.microsoft.com/office/drawing/2014/main" id="{51C6F209-7D74-4BD7-B3C1-DEEB51AB699D}"/>
              </a:ext>
            </a:extLst>
          </p:cNvPr>
          <p:cNvSpPr>
            <a:spLocks noGrp="1"/>
          </p:cNvSpPr>
          <p:nvPr>
            <p:ph type="title"/>
          </p:nvPr>
        </p:nvSpPr>
        <p:spPr>
          <a:xfrm>
            <a:off x="227348" y="277756"/>
            <a:ext cx="6876764" cy="504602"/>
          </a:xfrm>
        </p:spPr>
        <p:txBody>
          <a:bodyPr>
            <a:normAutofit fontScale="90000"/>
          </a:bodyPr>
          <a:lstStyle/>
          <a:p>
            <a:r>
              <a:rPr lang="pl-PL" b="1" dirty="0" err="1">
                <a:solidFill>
                  <a:srgbClr val="000099"/>
                </a:solidFill>
                <a:effectLst/>
                <a:latin typeface="Arial" panose="020B0604020202020204" pitchFamily="34" charset="0"/>
              </a:rPr>
              <a:t>Results</a:t>
            </a:r>
            <a:r>
              <a:rPr lang="pl-PL" b="1" dirty="0">
                <a:solidFill>
                  <a:srgbClr val="000099"/>
                </a:solidFill>
                <a:effectLst/>
                <a:latin typeface="Arial" panose="020B0604020202020204" pitchFamily="34" charset="0"/>
              </a:rPr>
              <a:t> - non-</a:t>
            </a:r>
            <a:r>
              <a:rPr lang="pl-PL" b="1" dirty="0" err="1">
                <a:solidFill>
                  <a:srgbClr val="000099"/>
                </a:solidFill>
                <a:effectLst/>
                <a:latin typeface="Arial" panose="020B0604020202020204" pitchFamily="34" charset="0"/>
              </a:rPr>
              <a:t>pharmacological</a:t>
            </a:r>
            <a:r>
              <a:rPr lang="pl-PL" b="1" dirty="0">
                <a:solidFill>
                  <a:srgbClr val="000099"/>
                </a:solidFill>
                <a:effectLst/>
                <a:latin typeface="Arial" panose="020B0604020202020204" pitchFamily="34" charset="0"/>
              </a:rPr>
              <a:t> management (2) </a:t>
            </a:r>
          </a:p>
        </p:txBody>
      </p:sp>
      <p:sp>
        <p:nvSpPr>
          <p:cNvPr id="2" name="TextBox 7">
            <a:extLst>
              <a:ext uri="{FF2B5EF4-FFF2-40B4-BE49-F238E27FC236}">
                <a16:creationId xmlns:a16="http://schemas.microsoft.com/office/drawing/2014/main" id="{A7332369-A9DC-C331-F81D-8B41CEAF662E}"/>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24227710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B3F96-8A59-9E4F-BF96-EB8738336B09}"/>
              </a:ext>
            </a:extLst>
          </p:cNvPr>
          <p:cNvSpPr>
            <a:spLocks noGrp="1"/>
          </p:cNvSpPr>
          <p:nvPr>
            <p:ph type="title"/>
          </p:nvPr>
        </p:nvSpPr>
        <p:spPr>
          <a:xfrm>
            <a:off x="1016000" y="440668"/>
            <a:ext cx="10160000" cy="396044"/>
          </a:xfrm>
        </p:spPr>
        <p:txBody>
          <a:bodyPr/>
          <a:lstStyle/>
          <a:p>
            <a:r>
              <a:rPr lang="en-GB" sz="2400" dirty="0"/>
              <a:t>Results</a:t>
            </a:r>
            <a:r>
              <a:rPr lang="pl-PL" sz="2400" dirty="0"/>
              <a:t> – non-</a:t>
            </a:r>
            <a:r>
              <a:rPr lang="pl-PL" sz="2400" dirty="0" err="1"/>
              <a:t>pharmacological</a:t>
            </a:r>
            <a:r>
              <a:rPr lang="pl-PL" sz="2400" dirty="0"/>
              <a:t> management (3)</a:t>
            </a:r>
            <a:endParaRPr lang="en-GB" sz="2400" dirty="0"/>
          </a:p>
        </p:txBody>
      </p:sp>
      <p:sp>
        <p:nvSpPr>
          <p:cNvPr id="3" name="Content Placeholder 2">
            <a:extLst>
              <a:ext uri="{FF2B5EF4-FFF2-40B4-BE49-F238E27FC236}">
                <a16:creationId xmlns:a16="http://schemas.microsoft.com/office/drawing/2014/main" id="{B7679AA3-3580-9FBD-5046-41197EA015E3}"/>
              </a:ext>
            </a:extLst>
          </p:cNvPr>
          <p:cNvSpPr>
            <a:spLocks noGrp="1"/>
          </p:cNvSpPr>
          <p:nvPr>
            <p:ph idx="1"/>
          </p:nvPr>
        </p:nvSpPr>
        <p:spPr>
          <a:xfrm>
            <a:off x="389366" y="1088740"/>
            <a:ext cx="11413268" cy="1908212"/>
          </a:xfrm>
        </p:spPr>
        <p:txBody>
          <a:bodyPr/>
          <a:lstStyle/>
          <a:p>
            <a:pPr marL="0" indent="0">
              <a:buNone/>
            </a:pPr>
            <a:r>
              <a:rPr lang="en-US" sz="1800" b="1" dirty="0"/>
              <a:t>For chronic breathlessness in COPD and </a:t>
            </a:r>
            <a:r>
              <a:rPr lang="en-US" sz="1800" b="1" dirty="0" err="1"/>
              <a:t>fILD</a:t>
            </a:r>
            <a:r>
              <a:rPr lang="pl-PL" sz="1800" b="1" dirty="0"/>
              <a:t>:</a:t>
            </a:r>
            <a:r>
              <a:rPr lang="en-US" sz="1800" b="1" dirty="0"/>
              <a:t> </a:t>
            </a:r>
            <a:endParaRPr lang="pl-PL" sz="1800" b="1" dirty="0"/>
          </a:p>
          <a:p>
            <a:pPr>
              <a:buFont typeface="Arial" panose="020B0604020202020204" pitchFamily="34" charset="0"/>
              <a:buChar char="•"/>
            </a:pPr>
            <a:r>
              <a:rPr lang="en-US" sz="1800" dirty="0"/>
              <a:t>RM most commonly recommended (“often or always”) </a:t>
            </a:r>
            <a:r>
              <a:rPr lang="pl-PL" sz="1800" dirty="0"/>
              <a:t> - </a:t>
            </a:r>
            <a:r>
              <a:rPr lang="pl-PL" sz="1800" dirty="0" err="1"/>
              <a:t>ph</a:t>
            </a:r>
            <a:r>
              <a:rPr lang="en-US" sz="1800" dirty="0" err="1"/>
              <a:t>ysical</a:t>
            </a:r>
            <a:r>
              <a:rPr lang="en-US" sz="1800" dirty="0"/>
              <a:t> activity (COPD 71%, </a:t>
            </a:r>
            <a:r>
              <a:rPr lang="en-US" sz="1800" dirty="0" err="1"/>
              <a:t>fILD</a:t>
            </a:r>
            <a:r>
              <a:rPr lang="en-US" sz="1800" dirty="0"/>
              <a:t> 61%), pulmonary rehabilitation (COPD 67%, </a:t>
            </a:r>
            <a:r>
              <a:rPr lang="en-US" sz="1800" dirty="0" err="1"/>
              <a:t>fILD</a:t>
            </a:r>
            <a:r>
              <a:rPr lang="en-US" sz="1800" dirty="0"/>
              <a:t> 56%)</a:t>
            </a:r>
            <a:r>
              <a:rPr lang="pl-PL" sz="1800" dirty="0"/>
              <a:t> a</a:t>
            </a:r>
            <a:r>
              <a:rPr lang="en-US" sz="1800" dirty="0" err="1"/>
              <a:t>nd</a:t>
            </a:r>
            <a:r>
              <a:rPr lang="en-US" sz="1800" dirty="0"/>
              <a:t> breathing techniques (COPD 58%, </a:t>
            </a:r>
            <a:r>
              <a:rPr lang="en-US" sz="1800" dirty="0" err="1"/>
              <a:t>fILD</a:t>
            </a:r>
            <a:r>
              <a:rPr lang="en-US" sz="1800" dirty="0"/>
              <a:t> 42%). </a:t>
            </a:r>
            <a:endParaRPr lang="pl-PL" sz="1800" dirty="0"/>
          </a:p>
          <a:p>
            <a:pPr>
              <a:buFont typeface="Arial" panose="020B0604020202020204" pitchFamily="34" charset="0"/>
              <a:buChar char="•"/>
            </a:pPr>
            <a:r>
              <a:rPr lang="en-US" sz="1800" dirty="0"/>
              <a:t>By contrast, PC physicians </a:t>
            </a:r>
            <a:r>
              <a:rPr lang="en-US" sz="1800" dirty="0" err="1"/>
              <a:t>favoured</a:t>
            </a:r>
            <a:r>
              <a:rPr lang="en-US" sz="1800" dirty="0"/>
              <a:t> breathing techniques (COPD 73%, </a:t>
            </a:r>
            <a:r>
              <a:rPr lang="en-US" sz="1800" dirty="0" err="1"/>
              <a:t>fILD</a:t>
            </a:r>
            <a:r>
              <a:rPr lang="en-US" sz="1800" dirty="0"/>
              <a:t> 69%), body positioning (COPD 70%, </a:t>
            </a:r>
            <a:r>
              <a:rPr lang="en-US" sz="1800" dirty="0" err="1"/>
              <a:t>fILD</a:t>
            </a:r>
            <a:r>
              <a:rPr lang="en-US" sz="1800" dirty="0"/>
              <a:t> 68%) and the handheld fan (COPD 66%, </a:t>
            </a:r>
            <a:r>
              <a:rPr lang="en-US" sz="1800" dirty="0" err="1"/>
              <a:t>fILD</a:t>
            </a:r>
            <a:r>
              <a:rPr lang="en-US" sz="1800" dirty="0"/>
              <a:t> 64</a:t>
            </a:r>
            <a:r>
              <a:rPr lang="pl-PL" sz="1800" dirty="0"/>
              <a:t>%). </a:t>
            </a:r>
            <a:endParaRPr lang="en-GB" sz="1800" dirty="0"/>
          </a:p>
        </p:txBody>
      </p:sp>
      <p:sp>
        <p:nvSpPr>
          <p:cNvPr id="4" name="TextBox 4">
            <a:extLst>
              <a:ext uri="{FF2B5EF4-FFF2-40B4-BE49-F238E27FC236}">
                <a16:creationId xmlns:a16="http://schemas.microsoft.com/office/drawing/2014/main" id="{258A068D-310A-489A-9761-B4B61F1163F7}"/>
              </a:ext>
            </a:extLst>
          </p:cNvPr>
          <p:cNvSpPr txBox="1"/>
          <p:nvPr/>
        </p:nvSpPr>
        <p:spPr>
          <a:xfrm>
            <a:off x="299356" y="2780928"/>
            <a:ext cx="11413268" cy="3323987"/>
          </a:xfrm>
          <a:prstGeom prst="rect">
            <a:avLst/>
          </a:prstGeom>
          <a:noFill/>
        </p:spPr>
        <p:txBody>
          <a:bodyPr wrap="square" rtlCol="0">
            <a:spAutoFit/>
          </a:bodyPr>
          <a:lstStyle/>
          <a:p>
            <a:pPr>
              <a:spcAft>
                <a:spcPts val="600"/>
              </a:spcAft>
              <a:buClr>
                <a:srgbClr val="C00000"/>
              </a:buClr>
            </a:pPr>
            <a:r>
              <a:rPr lang="pl-PL" sz="1800" b="1" dirty="0">
                <a:latin typeface="Arial" panose="020B0604020202020204" pitchFamily="34" charset="0"/>
                <a:cs typeface="Arial" panose="020B0604020202020204" pitchFamily="34" charset="0"/>
              </a:rPr>
              <a:t>For </a:t>
            </a:r>
            <a:r>
              <a:rPr lang="pl-PL" sz="1800" b="1" dirty="0" err="1">
                <a:latin typeface="Arial" panose="020B0604020202020204" pitchFamily="34" charset="0"/>
                <a:cs typeface="Arial" panose="020B0604020202020204" pitchFamily="34" charset="0"/>
              </a:rPr>
              <a:t>chronic</a:t>
            </a:r>
            <a:r>
              <a:rPr lang="pl-PL" sz="1800" b="1" dirty="0">
                <a:latin typeface="Arial" panose="020B0604020202020204" pitchFamily="34" charset="0"/>
                <a:cs typeface="Arial" panose="020B0604020202020204" pitchFamily="34" charset="0"/>
              </a:rPr>
              <a:t> </a:t>
            </a:r>
            <a:r>
              <a:rPr lang="pl-PL" sz="1800" b="1" dirty="0" err="1">
                <a:latin typeface="Arial" panose="020B0604020202020204" pitchFamily="34" charset="0"/>
                <a:cs typeface="Arial" panose="020B0604020202020204" pitchFamily="34" charset="0"/>
              </a:rPr>
              <a:t>breathlessness</a:t>
            </a:r>
            <a:r>
              <a:rPr lang="pl-PL" sz="1800" b="1" dirty="0">
                <a:latin typeface="Arial" panose="020B0604020202020204" pitchFamily="34" charset="0"/>
                <a:cs typeface="Arial" panose="020B0604020202020204" pitchFamily="34" charset="0"/>
              </a:rPr>
              <a:t> in LC:</a:t>
            </a:r>
          </a:p>
          <a:p>
            <a:pPr marL="285750" indent="-285750">
              <a:spcAft>
                <a:spcPts val="600"/>
              </a:spcAft>
              <a:buClr>
                <a:srgbClr val="C00000"/>
              </a:buClr>
              <a:buFont typeface="Arial" panose="020B0604020202020204" pitchFamily="34" charset="0"/>
              <a:buChar char="•"/>
            </a:pPr>
            <a:r>
              <a:rPr lang="en-US" sz="1800" dirty="0">
                <a:latin typeface="Arial" panose="020B0604020202020204" pitchFamily="34" charset="0"/>
                <a:cs typeface="Arial" panose="020B0604020202020204" pitchFamily="34" charset="0"/>
              </a:rPr>
              <a:t>PC physicians most commonly recommended body positioning, which was selected by fewer RM physicians (72% vs. 32%, </a:t>
            </a:r>
            <a:r>
              <a:rPr lang="en-US" sz="1800" i="1" dirty="0">
                <a:latin typeface="Arial" panose="020B0604020202020204" pitchFamily="34" charset="0"/>
                <a:cs typeface="Arial" panose="020B0604020202020204" pitchFamily="34" charset="0"/>
              </a:rPr>
              <a:t>p</a:t>
            </a:r>
            <a:r>
              <a:rPr lang="en-US" sz="1800" dirty="0">
                <a:latin typeface="Arial" panose="020B0604020202020204" pitchFamily="34" charset="0"/>
                <a:cs typeface="Arial" panose="020B0604020202020204" pitchFamily="34" charset="0"/>
              </a:rPr>
              <a:t> &lt; 0.001). </a:t>
            </a:r>
            <a:endParaRPr lang="pl-PL" sz="1800" dirty="0">
              <a:latin typeface="Arial" panose="020B0604020202020204" pitchFamily="34" charset="0"/>
              <a:cs typeface="Arial" panose="020B0604020202020204" pitchFamily="34" charset="0"/>
            </a:endParaRPr>
          </a:p>
          <a:p>
            <a:pPr marL="285750" indent="-285750">
              <a:spcAft>
                <a:spcPts val="600"/>
              </a:spcAft>
              <a:buClr>
                <a:srgbClr val="C00000"/>
              </a:buClr>
              <a:buFont typeface="Arial" panose="020B0604020202020204" pitchFamily="34" charset="0"/>
              <a:buChar char="•"/>
            </a:pPr>
            <a:r>
              <a:rPr lang="en-US" sz="1800" dirty="0">
                <a:latin typeface="Arial" panose="020B0604020202020204" pitchFamily="34" charset="0"/>
                <a:cs typeface="Arial" panose="020B0604020202020204" pitchFamily="34" charset="0"/>
              </a:rPr>
              <a:t>Half of physicians </a:t>
            </a:r>
            <a:r>
              <a:rPr lang="pl-PL" sz="1800" dirty="0">
                <a:latin typeface="Arial" panose="020B0604020202020204" pitchFamily="34" charset="0"/>
                <a:cs typeface="Arial" panose="020B0604020202020204" pitchFamily="34" charset="0"/>
              </a:rPr>
              <a:t>RM/PC</a:t>
            </a:r>
            <a:r>
              <a:rPr lang="en-US" sz="1800" dirty="0">
                <a:latin typeface="Arial" panose="020B0604020202020204" pitchFamily="34" charset="0"/>
                <a:cs typeface="Arial" panose="020B0604020202020204" pitchFamily="34" charset="0"/>
              </a:rPr>
              <a:t> reported only “rarely or sometimes” recommending physical activity (RM 52%, PC 54%, )</a:t>
            </a:r>
            <a:r>
              <a:rPr lang="pl-PL" sz="1800" dirty="0">
                <a:latin typeface="Arial" panose="020B0604020202020204" pitchFamily="34" charset="0"/>
                <a:cs typeface="Arial" panose="020B0604020202020204" pitchFamily="34" charset="0"/>
              </a:rPr>
              <a:t> and one </a:t>
            </a:r>
            <a:r>
              <a:rPr lang="pl-PL" sz="1800" dirty="0" err="1">
                <a:latin typeface="Arial" panose="020B0604020202020204" pitchFamily="34" charset="0"/>
                <a:cs typeface="Arial" panose="020B0604020202020204" pitchFamily="34" charset="0"/>
              </a:rPr>
              <a:t>fourth</a:t>
            </a:r>
            <a:r>
              <a:rPr lang="pl-PL" sz="1800" dirty="0">
                <a:latin typeface="Arial" panose="020B0604020202020204" pitchFamily="34" charset="0"/>
                <a:cs typeface="Arial" panose="020B0604020202020204" pitchFamily="34" charset="0"/>
              </a:rPr>
              <a:t> </a:t>
            </a:r>
            <a:r>
              <a:rPr lang="en-US" sz="1800" dirty="0">
                <a:latin typeface="Arial" panose="020B0604020202020204" pitchFamily="34" charset="0"/>
                <a:cs typeface="Arial" panose="020B0604020202020204" pitchFamily="34" charset="0"/>
              </a:rPr>
              <a:t> </a:t>
            </a:r>
            <a:r>
              <a:rPr lang="pl-PL" sz="1800" dirty="0">
                <a:latin typeface="Arial" panose="020B0604020202020204" pitchFamily="34" charset="0"/>
                <a:cs typeface="Arial" panose="020B0604020202020204" pitchFamily="34" charset="0"/>
              </a:rPr>
              <a:t>- „</a:t>
            </a:r>
            <a:r>
              <a:rPr lang="pl-PL" sz="1800" dirty="0" err="1">
                <a:latin typeface="Arial" panose="020B0604020202020204" pitchFamily="34" charset="0"/>
                <a:cs typeface="Arial" panose="020B0604020202020204" pitchFamily="34" charset="0"/>
              </a:rPr>
              <a:t>never</a:t>
            </a:r>
            <a:r>
              <a:rPr lang="pl-PL" sz="1800" dirty="0">
                <a:latin typeface="Arial" panose="020B0604020202020204" pitchFamily="34" charset="0"/>
                <a:cs typeface="Arial" panose="020B0604020202020204" pitchFamily="34" charset="0"/>
              </a:rPr>
              <a:t>” (RM 25%, PC 28%), </a:t>
            </a:r>
            <a:r>
              <a:rPr lang="en-US" sz="1800" i="1" dirty="0">
                <a:latin typeface="Arial" panose="020B0604020202020204" pitchFamily="34" charset="0"/>
                <a:cs typeface="Arial" panose="020B0604020202020204" pitchFamily="34" charset="0"/>
              </a:rPr>
              <a:t>p</a:t>
            </a:r>
            <a:r>
              <a:rPr lang="en-US" sz="1800" dirty="0">
                <a:latin typeface="Arial" panose="020B0604020202020204" pitchFamily="34" charset="0"/>
                <a:cs typeface="Arial" panose="020B0604020202020204" pitchFamily="34" charset="0"/>
              </a:rPr>
              <a:t> = 0.453</a:t>
            </a:r>
            <a:r>
              <a:rPr lang="pl-PL" sz="1800" dirty="0">
                <a:latin typeface="Arial" panose="020B0604020202020204" pitchFamily="34" charset="0"/>
                <a:cs typeface="Arial" panose="020B0604020202020204" pitchFamily="34" charset="0"/>
              </a:rPr>
              <a:t>.</a:t>
            </a:r>
          </a:p>
          <a:p>
            <a:pPr marL="285750" indent="-285750">
              <a:spcAft>
                <a:spcPts val="600"/>
              </a:spcAft>
              <a:buClr>
                <a:srgbClr val="C00000"/>
              </a:buClr>
              <a:buFont typeface="Arial" panose="020B0604020202020204" pitchFamily="34" charset="0"/>
              <a:buChar char="•"/>
            </a:pPr>
            <a:r>
              <a:rPr lang="en-US" sz="1800" dirty="0">
                <a:latin typeface="Arial" panose="020B0604020202020204" pitchFamily="34" charset="0"/>
                <a:cs typeface="Arial" panose="020B0604020202020204" pitchFamily="34" charset="0"/>
              </a:rPr>
              <a:t>Half of physicians </a:t>
            </a:r>
            <a:r>
              <a:rPr lang="pl-PL" sz="1800" dirty="0">
                <a:latin typeface="Arial" panose="020B0604020202020204" pitchFamily="34" charset="0"/>
                <a:cs typeface="Arial" panose="020B0604020202020204" pitchFamily="34" charset="0"/>
              </a:rPr>
              <a:t>RM/PC</a:t>
            </a:r>
            <a:r>
              <a:rPr lang="en-US" sz="1800" dirty="0">
                <a:latin typeface="Arial" panose="020B0604020202020204" pitchFamily="34" charset="0"/>
                <a:cs typeface="Arial" panose="020B0604020202020204" pitchFamily="34" charset="0"/>
              </a:rPr>
              <a:t> “never” recommend</a:t>
            </a:r>
            <a:r>
              <a:rPr lang="pl-PL" sz="1800" dirty="0" err="1">
                <a:latin typeface="Arial" panose="020B0604020202020204" pitchFamily="34" charset="0"/>
                <a:cs typeface="Arial" panose="020B0604020202020204" pitchFamily="34" charset="0"/>
              </a:rPr>
              <a:t>ed</a:t>
            </a:r>
            <a:r>
              <a:rPr lang="en-US" sz="1800" dirty="0">
                <a:latin typeface="Arial" panose="020B0604020202020204" pitchFamily="34" charset="0"/>
                <a:cs typeface="Arial" panose="020B0604020202020204" pitchFamily="34" charset="0"/>
              </a:rPr>
              <a:t> pulmonary rehabilitation (RM 49%, PC 55%, </a:t>
            </a:r>
            <a:r>
              <a:rPr lang="en-US" sz="1800" i="1" dirty="0">
                <a:latin typeface="Arial" panose="020B0604020202020204" pitchFamily="34" charset="0"/>
                <a:cs typeface="Arial" panose="020B0604020202020204" pitchFamily="34" charset="0"/>
              </a:rPr>
              <a:t>p</a:t>
            </a:r>
            <a:r>
              <a:rPr lang="en-US" sz="1800" dirty="0">
                <a:latin typeface="Arial" panose="020B0604020202020204" pitchFamily="34" charset="0"/>
                <a:cs typeface="Arial" panose="020B0604020202020204" pitchFamily="34" charset="0"/>
              </a:rPr>
              <a:t> = 0.602)</a:t>
            </a:r>
            <a:endParaRPr lang="pl-PL" sz="1800" dirty="0">
              <a:latin typeface="Arial" panose="020B0604020202020204" pitchFamily="34" charset="0"/>
              <a:cs typeface="Arial" panose="020B0604020202020204" pitchFamily="34" charset="0"/>
            </a:endParaRPr>
          </a:p>
          <a:p>
            <a:pPr marL="285750" indent="-285750">
              <a:spcAft>
                <a:spcPts val="600"/>
              </a:spcAft>
              <a:buClr>
                <a:srgbClr val="C00000"/>
              </a:buClr>
              <a:buFont typeface="Arial" panose="020B0604020202020204" pitchFamily="34" charset="0"/>
              <a:buChar char="•"/>
            </a:pPr>
            <a:endParaRPr lang="pl-PL" sz="1800" b="1" dirty="0">
              <a:latin typeface="Arial" panose="020B0604020202020204" pitchFamily="34" charset="0"/>
              <a:cs typeface="Arial" panose="020B0604020202020204" pitchFamily="34" charset="0"/>
            </a:endParaRPr>
          </a:p>
          <a:p>
            <a:pPr>
              <a:spcAft>
                <a:spcPts val="600"/>
              </a:spcAft>
              <a:buClr>
                <a:srgbClr val="C00000"/>
              </a:buClr>
            </a:pPr>
            <a:r>
              <a:rPr lang="en-US" sz="1800" b="1" dirty="0">
                <a:latin typeface="Arial" panose="020B0604020202020204" pitchFamily="34" charset="0"/>
                <a:cs typeface="Arial" panose="020B0604020202020204" pitchFamily="34" charset="0"/>
              </a:rPr>
              <a:t>For chronic breathlessness in COPD</a:t>
            </a:r>
            <a:r>
              <a:rPr lang="pl-PL" sz="1800" b="1" dirty="0">
                <a:latin typeface="Arial" panose="020B0604020202020204" pitchFamily="34" charset="0"/>
                <a:cs typeface="Arial" panose="020B0604020202020204" pitchFamily="34" charset="0"/>
              </a:rPr>
              <a:t>, </a:t>
            </a:r>
            <a:r>
              <a:rPr lang="en-US" sz="1800" b="1" dirty="0" err="1">
                <a:latin typeface="Arial" panose="020B0604020202020204" pitchFamily="34" charset="0"/>
                <a:cs typeface="Arial" panose="020B0604020202020204" pitchFamily="34" charset="0"/>
              </a:rPr>
              <a:t>fILD</a:t>
            </a:r>
            <a:r>
              <a:rPr lang="pl-PL" sz="1800" b="1" dirty="0">
                <a:latin typeface="Arial" panose="020B0604020202020204" pitchFamily="34" charset="0"/>
                <a:cs typeface="Arial" panose="020B0604020202020204" pitchFamily="34" charset="0"/>
              </a:rPr>
              <a:t> and LC:</a:t>
            </a:r>
            <a:endParaRPr lang="pl-PL" sz="1800" dirty="0">
              <a:latin typeface="Arial" panose="020B0604020202020204" pitchFamily="34" charset="0"/>
              <a:cs typeface="Arial" panose="020B0604020202020204" pitchFamily="34" charset="0"/>
            </a:endParaRPr>
          </a:p>
          <a:p>
            <a:pPr marL="285750" indent="-285750">
              <a:spcAft>
                <a:spcPts val="600"/>
              </a:spcAft>
              <a:buClr>
                <a:srgbClr val="C00000"/>
              </a:buClr>
              <a:buFont typeface="Arial" panose="020B0604020202020204" pitchFamily="34" charset="0"/>
              <a:buChar char="•"/>
            </a:pPr>
            <a:r>
              <a:rPr lang="pl-PL" sz="1800" dirty="0" err="1">
                <a:latin typeface="Arial" panose="020B0604020202020204" pitchFamily="34" charset="0"/>
                <a:cs typeface="Arial" panose="020B0604020202020204" pitchFamily="34" charset="0"/>
              </a:rPr>
              <a:t>More</a:t>
            </a:r>
            <a:r>
              <a:rPr lang="pl-PL" sz="1800" dirty="0">
                <a:latin typeface="Arial" panose="020B0604020202020204" pitchFamily="34" charset="0"/>
                <a:cs typeface="Arial" panose="020B0604020202020204" pitchFamily="34" charset="0"/>
              </a:rPr>
              <a:t> </a:t>
            </a:r>
            <a:r>
              <a:rPr lang="pl-PL" sz="1800" dirty="0" err="1">
                <a:latin typeface="Arial" panose="020B0604020202020204" pitchFamily="34" charset="0"/>
                <a:cs typeface="Arial" panose="020B0604020202020204" pitchFamily="34" charset="0"/>
              </a:rPr>
              <a:t>than</a:t>
            </a:r>
            <a:r>
              <a:rPr lang="pl-PL" sz="1800" dirty="0">
                <a:latin typeface="Arial" panose="020B0604020202020204" pitchFamily="34" charset="0"/>
                <a:cs typeface="Arial" panose="020B0604020202020204" pitchFamily="34" charset="0"/>
              </a:rPr>
              <a:t> half of RM </a:t>
            </a:r>
            <a:r>
              <a:rPr lang="pl-PL" sz="1800" dirty="0" err="1">
                <a:latin typeface="Arial" panose="020B0604020202020204" pitchFamily="34" charset="0"/>
                <a:cs typeface="Arial" panose="020B0604020202020204" pitchFamily="34" charset="0"/>
              </a:rPr>
              <a:t>physicians</a:t>
            </a:r>
            <a:r>
              <a:rPr lang="pl-PL" sz="1800" dirty="0">
                <a:latin typeface="Arial" panose="020B0604020202020204" pitchFamily="34" charset="0"/>
                <a:cs typeface="Arial" panose="020B0604020202020204" pitchFamily="34" charset="0"/>
              </a:rPr>
              <a:t> r</a:t>
            </a:r>
            <a:r>
              <a:rPr lang="en-US" sz="1800" dirty="0" err="1">
                <a:latin typeface="Arial" panose="020B0604020202020204" pitchFamily="34" charset="0"/>
                <a:cs typeface="Arial" panose="020B0604020202020204" pitchFamily="34" charset="0"/>
              </a:rPr>
              <a:t>eport</a:t>
            </a:r>
            <a:r>
              <a:rPr lang="pl-PL" sz="1800" dirty="0" err="1">
                <a:latin typeface="Arial" panose="020B0604020202020204" pitchFamily="34" charset="0"/>
                <a:cs typeface="Arial" panose="020B0604020202020204" pitchFamily="34" charset="0"/>
              </a:rPr>
              <a:t>ed</a:t>
            </a:r>
            <a:r>
              <a:rPr lang="en-US" sz="1800" dirty="0">
                <a:latin typeface="Arial" panose="020B0604020202020204" pitchFamily="34" charset="0"/>
                <a:cs typeface="Arial" panose="020B0604020202020204" pitchFamily="34" charset="0"/>
              </a:rPr>
              <a:t> “never” recommend</a:t>
            </a:r>
            <a:r>
              <a:rPr lang="pl-PL" sz="1800" dirty="0" err="1">
                <a:latin typeface="Arial" panose="020B0604020202020204" pitchFamily="34" charset="0"/>
                <a:cs typeface="Arial" panose="020B0604020202020204" pitchFamily="34" charset="0"/>
              </a:rPr>
              <a:t>ing</a:t>
            </a:r>
            <a:r>
              <a:rPr lang="en-US" sz="1800" dirty="0">
                <a:latin typeface="Arial" panose="020B0604020202020204" pitchFamily="34" charset="0"/>
                <a:cs typeface="Arial" panose="020B0604020202020204" pitchFamily="34" charset="0"/>
              </a:rPr>
              <a:t> </a:t>
            </a:r>
            <a:r>
              <a:rPr lang="pl-PL" sz="1800" dirty="0" err="1">
                <a:latin typeface="Arial" panose="020B0604020202020204" pitchFamily="34" charset="0"/>
                <a:cs typeface="Arial" panose="020B0604020202020204" pitchFamily="34" charset="0"/>
              </a:rPr>
              <a:t>use</a:t>
            </a:r>
            <a:r>
              <a:rPr lang="pl-PL" sz="1800" dirty="0">
                <a:latin typeface="Arial" panose="020B0604020202020204" pitchFamily="34" charset="0"/>
                <a:cs typeface="Arial" panose="020B0604020202020204" pitchFamily="34" charset="0"/>
              </a:rPr>
              <a:t> of a</a:t>
            </a:r>
            <a:r>
              <a:rPr lang="en-US" sz="1800" dirty="0">
                <a:latin typeface="Arial" panose="020B0604020202020204" pitchFamily="34" charset="0"/>
                <a:cs typeface="Arial" panose="020B0604020202020204" pitchFamily="34" charset="0"/>
              </a:rPr>
              <a:t> handheld fan</a:t>
            </a:r>
            <a:r>
              <a:rPr lang="pl-PL" sz="1800" dirty="0">
                <a:latin typeface="Arial" panose="020B0604020202020204" pitchFamily="34" charset="0"/>
                <a:cs typeface="Arial" panose="020B0604020202020204" pitchFamily="34" charset="0"/>
              </a:rPr>
              <a:t> (</a:t>
            </a:r>
            <a:r>
              <a:rPr lang="pl-PL" sz="1800" dirty="0" err="1">
                <a:latin typeface="Arial" panose="020B0604020202020204" pitchFamily="34" charset="0"/>
                <a:cs typeface="Arial" panose="020B0604020202020204" pitchFamily="34" charset="0"/>
              </a:rPr>
              <a:t>contrary</a:t>
            </a:r>
            <a:r>
              <a:rPr lang="pl-PL" sz="1800" dirty="0">
                <a:latin typeface="Arial" panose="020B0604020202020204" pitchFamily="34" charset="0"/>
                <a:cs typeface="Arial" panose="020B0604020202020204" pitchFamily="34" charset="0"/>
              </a:rPr>
              <a:t> - &gt;60% PC  „</a:t>
            </a:r>
            <a:r>
              <a:rPr lang="pl-PL" sz="1800" dirty="0" err="1">
                <a:latin typeface="Arial" panose="020B0604020202020204" pitchFamily="34" charset="0"/>
                <a:cs typeface="Arial" panose="020B0604020202020204" pitchFamily="34" charset="0"/>
              </a:rPr>
              <a:t>often</a:t>
            </a:r>
            <a:r>
              <a:rPr lang="pl-PL" sz="1800" dirty="0">
                <a:latin typeface="Arial" panose="020B0604020202020204" pitchFamily="34" charset="0"/>
                <a:cs typeface="Arial" panose="020B0604020202020204" pitchFamily="34" charset="0"/>
              </a:rPr>
              <a:t>/</a:t>
            </a:r>
            <a:r>
              <a:rPr lang="pl-PL" sz="1800" dirty="0" err="1">
                <a:latin typeface="Arial" panose="020B0604020202020204" pitchFamily="34" charset="0"/>
                <a:cs typeface="Arial" panose="020B0604020202020204" pitchFamily="34" charset="0"/>
              </a:rPr>
              <a:t>always</a:t>
            </a:r>
            <a:r>
              <a:rPr lang="pl-PL" sz="1800" dirty="0">
                <a:latin typeface="Arial" panose="020B0604020202020204" pitchFamily="34" charset="0"/>
                <a:cs typeface="Arial" panose="020B0604020202020204" pitchFamily="34" charset="0"/>
              </a:rPr>
              <a:t>” )</a:t>
            </a:r>
          </a:p>
        </p:txBody>
      </p:sp>
      <p:sp>
        <p:nvSpPr>
          <p:cNvPr id="5" name="TextBox 7">
            <a:extLst>
              <a:ext uri="{FF2B5EF4-FFF2-40B4-BE49-F238E27FC236}">
                <a16:creationId xmlns:a16="http://schemas.microsoft.com/office/drawing/2014/main" id="{9CF5FC12-81D3-166B-D585-6AFE86269ABC}"/>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423295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BED5-5B54-E97E-3BCE-FE58A9D05F64}"/>
              </a:ext>
            </a:extLst>
          </p:cNvPr>
          <p:cNvSpPr>
            <a:spLocks noGrp="1"/>
          </p:cNvSpPr>
          <p:nvPr>
            <p:ph type="title"/>
          </p:nvPr>
        </p:nvSpPr>
        <p:spPr/>
        <p:txBody>
          <a:bodyPr/>
          <a:lstStyle/>
          <a:p>
            <a:r>
              <a:rPr lang="en-US" sz="3200" i="0" u="none" strike="noStrike" dirty="0">
                <a:effectLst/>
              </a:rPr>
              <a:t>DISCLOSURE</a:t>
            </a:r>
            <a:r>
              <a:rPr lang="en-US" sz="3200" i="0" dirty="0">
                <a:effectLst/>
              </a:rPr>
              <a:t>​</a:t>
            </a:r>
            <a:br>
              <a:rPr lang="en-US" sz="3200" b="0" i="0" dirty="0">
                <a:effectLst/>
              </a:rPr>
            </a:br>
            <a:endParaRPr lang="en-GB" dirty="0"/>
          </a:p>
        </p:txBody>
      </p:sp>
      <p:sp>
        <p:nvSpPr>
          <p:cNvPr id="3" name="Content Placeholder 2">
            <a:extLst>
              <a:ext uri="{FF2B5EF4-FFF2-40B4-BE49-F238E27FC236}">
                <a16:creationId xmlns:a16="http://schemas.microsoft.com/office/drawing/2014/main" id="{3AA484CD-F098-697D-CF6C-5B6D780AE01F}"/>
              </a:ext>
            </a:extLst>
          </p:cNvPr>
          <p:cNvSpPr>
            <a:spLocks noGrp="1"/>
          </p:cNvSpPr>
          <p:nvPr>
            <p:ph idx="1"/>
          </p:nvPr>
        </p:nvSpPr>
        <p:spPr>
          <a:xfrm>
            <a:off x="959429" y="1466850"/>
            <a:ext cx="10160000" cy="4420766"/>
          </a:xfrm>
        </p:spPr>
        <p:txBody>
          <a:bodyPr/>
          <a:lstStyle/>
          <a:p>
            <a:pPr marL="0" indent="0" algn="l" rtl="0" fontAlgn="base">
              <a:buNone/>
            </a:pPr>
            <a:r>
              <a:rPr lang="en-US" sz="2000" b="0" i="0" dirty="0">
                <a:solidFill>
                  <a:srgbClr val="000000"/>
                </a:solidFill>
                <a:effectLst/>
              </a:rPr>
              <a:t>​</a:t>
            </a:r>
          </a:p>
          <a:p>
            <a:pPr algn="l" rtl="0" fontAlgn="base"/>
            <a:r>
              <a:rPr lang="en-US" sz="2000" b="0" i="0" u="none" strike="noStrike" dirty="0">
                <a:solidFill>
                  <a:srgbClr val="000000"/>
                </a:solidFill>
                <a:effectLst/>
              </a:rPr>
              <a:t>Name:  </a:t>
            </a:r>
            <a:r>
              <a:rPr lang="en-US" sz="2000" b="0" i="0" u="none" strike="noStrike" dirty="0">
                <a:solidFill>
                  <a:srgbClr val="C00000"/>
                </a:solidFill>
                <a:effectLst/>
              </a:rPr>
              <a:t> </a:t>
            </a:r>
            <a:r>
              <a:rPr lang="en-US" sz="2000" b="0" i="0" dirty="0">
                <a:solidFill>
                  <a:srgbClr val="C00000"/>
                </a:solidFill>
                <a:effectLst/>
              </a:rPr>
              <a:t>​</a:t>
            </a:r>
            <a:r>
              <a:rPr lang="pl-PL" sz="2000" b="0" i="0" dirty="0">
                <a:solidFill>
                  <a:srgbClr val="C00000"/>
                </a:solidFill>
                <a:effectLst/>
              </a:rPr>
              <a:t>Małgorzata Krajnik</a:t>
            </a:r>
            <a:endParaRPr lang="en-US" sz="2000" b="0" i="0" dirty="0">
              <a:solidFill>
                <a:srgbClr val="000000"/>
              </a:solidFill>
              <a:effectLst/>
            </a:endParaRPr>
          </a:p>
          <a:p>
            <a:pPr algn="l" rtl="0" fontAlgn="base"/>
            <a:r>
              <a:rPr lang="en-US" sz="2000" b="0" i="0" u="none" strike="noStrike" dirty="0">
                <a:solidFill>
                  <a:srgbClr val="000000"/>
                </a:solidFill>
                <a:effectLst/>
              </a:rPr>
              <a:t>Affiliation: </a:t>
            </a:r>
            <a:r>
              <a:rPr lang="pl-PL" sz="2000" b="0" i="0" u="none" strike="noStrike" dirty="0">
                <a:solidFill>
                  <a:srgbClr val="000000"/>
                </a:solidFill>
                <a:effectLst/>
              </a:rPr>
              <a:t>Uniwersytet Mikołaja Kopernika in Toruń, Collegium </a:t>
            </a:r>
            <a:r>
              <a:rPr lang="pl-PL" sz="2000" b="0" i="0" u="none" strike="noStrike" dirty="0" err="1">
                <a:solidFill>
                  <a:srgbClr val="000000"/>
                </a:solidFill>
                <a:effectLst/>
              </a:rPr>
              <a:t>Medicum</a:t>
            </a:r>
            <a:r>
              <a:rPr lang="pl-PL" sz="2000" b="0" i="0" u="none" strike="noStrike" dirty="0">
                <a:solidFill>
                  <a:srgbClr val="000000"/>
                </a:solidFill>
                <a:effectLst/>
              </a:rPr>
              <a:t> in Bydgoszcz</a:t>
            </a:r>
            <a:endParaRPr lang="en-US" sz="2000" b="0" i="0" dirty="0">
              <a:solidFill>
                <a:srgbClr val="000000"/>
              </a:solidFill>
              <a:effectLst/>
            </a:endParaRPr>
          </a:p>
          <a:p>
            <a:pPr marL="0" indent="0" algn="l" rtl="0" fontAlgn="base">
              <a:buNone/>
            </a:pPr>
            <a:endParaRPr lang="en-US" sz="2000" b="0" i="0" dirty="0">
              <a:solidFill>
                <a:srgbClr val="000000"/>
              </a:solidFill>
              <a:effectLst/>
            </a:endParaRPr>
          </a:p>
          <a:p>
            <a:pPr algn="l" rtl="0" fontAlgn="base"/>
            <a:r>
              <a:rPr lang="en-CA" sz="2000" b="0" i="0" u="none" strike="noStrike" dirty="0">
                <a:solidFill>
                  <a:srgbClr val="000000"/>
                </a:solidFill>
                <a:effectLst/>
              </a:rPr>
              <a:t>Relationships with for-profit and not-for-profit interests: </a:t>
            </a:r>
            <a:r>
              <a:rPr lang="en-US" sz="2000" b="0" i="0" dirty="0">
                <a:solidFill>
                  <a:srgbClr val="000000"/>
                </a:solidFill>
                <a:effectLst/>
              </a:rPr>
              <a:t>​</a:t>
            </a:r>
            <a:r>
              <a:rPr lang="pl-PL" sz="2000" b="0" i="0" dirty="0" err="1">
                <a:solidFill>
                  <a:srgbClr val="000000"/>
                </a:solidFill>
                <a:effectLst/>
              </a:rPr>
              <a:t>President</a:t>
            </a:r>
            <a:r>
              <a:rPr lang="pl-PL" sz="2000" b="0" i="0" dirty="0">
                <a:solidFill>
                  <a:srgbClr val="000000"/>
                </a:solidFill>
                <a:effectLst/>
              </a:rPr>
              <a:t> of </a:t>
            </a:r>
            <a:r>
              <a:rPr lang="pl-PL" sz="2000" b="0" i="0" dirty="0" err="1">
                <a:solidFill>
                  <a:srgbClr val="000000"/>
                </a:solidFill>
                <a:effectLst/>
              </a:rPr>
              <a:t>Polish</a:t>
            </a:r>
            <a:r>
              <a:rPr lang="pl-PL" sz="2000" b="0" i="0" dirty="0">
                <a:solidFill>
                  <a:srgbClr val="000000"/>
                </a:solidFill>
                <a:effectLst/>
              </a:rPr>
              <a:t> </a:t>
            </a:r>
            <a:r>
              <a:rPr lang="pl-PL" sz="2000" b="0" i="0" dirty="0" err="1">
                <a:solidFill>
                  <a:srgbClr val="000000"/>
                </a:solidFill>
                <a:effectLst/>
              </a:rPr>
              <a:t>Association</a:t>
            </a:r>
            <a:r>
              <a:rPr lang="pl-PL" sz="2000" b="0" i="0" dirty="0">
                <a:solidFill>
                  <a:srgbClr val="000000"/>
                </a:solidFill>
                <a:effectLst/>
              </a:rPr>
              <a:t> for </a:t>
            </a:r>
            <a:r>
              <a:rPr lang="pl-PL" sz="2000" b="0" i="0" dirty="0" err="1">
                <a:solidFill>
                  <a:srgbClr val="000000"/>
                </a:solidFill>
                <a:effectLst/>
              </a:rPr>
              <a:t>Spiritual</a:t>
            </a:r>
            <a:r>
              <a:rPr lang="pl-PL" sz="2000" b="0" i="0" dirty="0">
                <a:solidFill>
                  <a:srgbClr val="000000"/>
                </a:solidFill>
                <a:effectLst/>
              </a:rPr>
              <a:t> </a:t>
            </a:r>
            <a:r>
              <a:rPr lang="pl-PL" sz="2000" b="0" i="0" dirty="0" err="1">
                <a:solidFill>
                  <a:srgbClr val="000000"/>
                </a:solidFill>
                <a:effectLst/>
              </a:rPr>
              <a:t>Care</a:t>
            </a:r>
            <a:r>
              <a:rPr lang="pl-PL" sz="2000" b="0" i="0" dirty="0">
                <a:solidFill>
                  <a:srgbClr val="000000"/>
                </a:solidFill>
                <a:effectLst/>
              </a:rPr>
              <a:t> in </a:t>
            </a:r>
            <a:r>
              <a:rPr lang="pl-PL" sz="2000" b="0" i="0" dirty="0" err="1">
                <a:solidFill>
                  <a:srgbClr val="000000"/>
                </a:solidFill>
                <a:effectLst/>
              </a:rPr>
              <a:t>Medicine</a:t>
            </a:r>
            <a:endParaRPr lang="en-US" sz="2000" b="0" i="0" dirty="0">
              <a:solidFill>
                <a:srgbClr val="000000"/>
              </a:solidFill>
              <a:effectLst/>
            </a:endParaRPr>
          </a:p>
          <a:p>
            <a:pPr marL="0" indent="0" algn="l" rtl="0" fontAlgn="base">
              <a:buNone/>
            </a:pPr>
            <a:r>
              <a:rPr lang="en-CA" sz="2000" b="0" i="0" dirty="0">
                <a:solidFill>
                  <a:srgbClr val="000000"/>
                </a:solidFill>
                <a:effectLst/>
              </a:rPr>
              <a:t>​</a:t>
            </a:r>
          </a:p>
          <a:p>
            <a:pPr algn="l" rtl="0" fontAlgn="base"/>
            <a:r>
              <a:rPr lang="en-US" sz="2000" b="0" i="0" u="none" strike="noStrike" dirty="0">
                <a:solidFill>
                  <a:srgbClr val="000000"/>
                </a:solidFill>
                <a:effectLst/>
              </a:rPr>
              <a:t>Grants/Research Support: </a:t>
            </a:r>
            <a:r>
              <a:rPr lang="pl-PL" sz="2000" b="0" i="0" u="none" strike="noStrike" dirty="0" err="1">
                <a:solidFill>
                  <a:srgbClr val="000000"/>
                </a:solidFill>
                <a:effectLst/>
              </a:rPr>
              <a:t>European</a:t>
            </a:r>
            <a:r>
              <a:rPr lang="pl-PL" sz="2000" b="0" i="0" u="none" strike="noStrike" dirty="0">
                <a:solidFill>
                  <a:srgbClr val="000000"/>
                </a:solidFill>
                <a:effectLst/>
              </a:rPr>
              <a:t> </a:t>
            </a:r>
            <a:r>
              <a:rPr lang="pl-PL" sz="2000" b="0" i="0" u="none" strike="noStrike" dirty="0" err="1">
                <a:solidFill>
                  <a:srgbClr val="000000"/>
                </a:solidFill>
                <a:effectLst/>
              </a:rPr>
              <a:t>Committee</a:t>
            </a:r>
            <a:r>
              <a:rPr lang="pl-PL" sz="2000" b="0" i="0" u="none" strike="noStrike" dirty="0">
                <a:solidFill>
                  <a:srgbClr val="000000"/>
                </a:solidFill>
                <a:effectLst/>
              </a:rPr>
              <a:t>, Uniwersytet Mikołaja Kopernika</a:t>
            </a:r>
            <a:endParaRPr lang="en-CA" sz="2000" b="0" i="0" dirty="0">
              <a:solidFill>
                <a:srgbClr val="000000"/>
              </a:solidFill>
              <a:effectLst/>
            </a:endParaRPr>
          </a:p>
          <a:p>
            <a:pPr algn="l" rtl="0" fontAlgn="base"/>
            <a:r>
              <a:rPr lang="en-CA" sz="2000" b="0" i="0" u="none" strike="noStrike" dirty="0">
                <a:solidFill>
                  <a:srgbClr val="000000"/>
                </a:solidFill>
                <a:effectLst/>
              </a:rPr>
              <a:t>Consulting fees: </a:t>
            </a:r>
            <a:r>
              <a:rPr lang="pl-PL" sz="2000" b="0" i="0" u="none" strike="noStrike" dirty="0" err="1">
                <a:solidFill>
                  <a:srgbClr val="000000"/>
                </a:solidFill>
                <a:effectLst/>
              </a:rPr>
              <a:t>none</a:t>
            </a:r>
            <a:endParaRPr lang="en-CA" sz="2000" b="0" i="0" dirty="0">
              <a:solidFill>
                <a:srgbClr val="000000"/>
              </a:solidFill>
              <a:effectLst/>
            </a:endParaRPr>
          </a:p>
          <a:p>
            <a:pPr algn="l" rtl="0" fontAlgn="base"/>
            <a:r>
              <a:rPr lang="en-CA" sz="2000" b="0" i="0" u="none" strike="noStrike" dirty="0">
                <a:solidFill>
                  <a:srgbClr val="000000"/>
                </a:solidFill>
                <a:effectLst/>
              </a:rPr>
              <a:t>Other (including employment): </a:t>
            </a:r>
            <a:r>
              <a:rPr lang="en-GB" sz="2000" dirty="0">
                <a:solidFill>
                  <a:srgbClr val="000000"/>
                </a:solidFill>
              </a:rPr>
              <a:t>A</a:t>
            </a:r>
            <a:r>
              <a:rPr lang="pl-PL" sz="2000" b="0" i="0" u="none" strike="noStrike" dirty="0">
                <a:solidFill>
                  <a:srgbClr val="000000"/>
                </a:solidFill>
                <a:effectLst/>
              </a:rPr>
              <a:t>part from Uniwersytet Mikołaja Kopernika, Collegium </a:t>
            </a:r>
            <a:r>
              <a:rPr lang="pl-PL" sz="2000" b="0" i="0" u="none" strike="noStrike" dirty="0" err="1">
                <a:solidFill>
                  <a:srgbClr val="000000"/>
                </a:solidFill>
                <a:effectLst/>
              </a:rPr>
              <a:t>Medicum</a:t>
            </a:r>
            <a:r>
              <a:rPr lang="pl-PL" sz="2000" b="0" i="0" u="none" strike="noStrike" dirty="0">
                <a:solidFill>
                  <a:srgbClr val="000000"/>
                </a:solidFill>
                <a:effectLst/>
              </a:rPr>
              <a:t> in Bydgoszcz </a:t>
            </a:r>
            <a:r>
              <a:rPr lang="pl-PL" sz="2000" b="0" i="0" u="none" strike="noStrike" dirty="0" err="1">
                <a:solidFill>
                  <a:srgbClr val="000000"/>
                </a:solidFill>
                <a:effectLst/>
              </a:rPr>
              <a:t>also</a:t>
            </a:r>
            <a:r>
              <a:rPr lang="pl-PL" sz="2000" b="0" i="0" u="none" strike="noStrike" dirty="0">
                <a:solidFill>
                  <a:srgbClr val="000000"/>
                </a:solidFill>
                <a:effectLst/>
              </a:rPr>
              <a:t> </a:t>
            </a:r>
            <a:r>
              <a:rPr lang="pl-PL" sz="2000" b="0" i="0" u="none" strike="noStrike" dirty="0" err="1">
                <a:solidFill>
                  <a:srgbClr val="000000"/>
                </a:solidFill>
                <a:effectLst/>
              </a:rPr>
              <a:t>employed</a:t>
            </a:r>
            <a:r>
              <a:rPr lang="pl-PL" sz="2000" dirty="0">
                <a:solidFill>
                  <a:srgbClr val="000000"/>
                </a:solidFill>
              </a:rPr>
              <a:t> in Dr Jurasz University </a:t>
            </a:r>
            <a:r>
              <a:rPr lang="pl-PL" sz="2000" dirty="0" err="1">
                <a:solidFill>
                  <a:srgbClr val="000000"/>
                </a:solidFill>
              </a:rPr>
              <a:t>Hospital</a:t>
            </a:r>
            <a:r>
              <a:rPr lang="pl-PL" sz="2000" dirty="0">
                <a:solidFill>
                  <a:srgbClr val="000000"/>
                </a:solidFill>
              </a:rPr>
              <a:t> in Bydgoszcz</a:t>
            </a:r>
            <a:endParaRPr lang="en-GB" dirty="0"/>
          </a:p>
        </p:txBody>
      </p:sp>
      <p:pic>
        <p:nvPicPr>
          <p:cNvPr id="4" name="Picture 11" descr="Znalezione obrazy dla zapytania logo  umk collegium medicum">
            <a:extLst>
              <a:ext uri="{FF2B5EF4-FFF2-40B4-BE49-F238E27FC236}">
                <a16:creationId xmlns:a16="http://schemas.microsoft.com/office/drawing/2014/main" id="{CB864F74-48FA-4323-98CF-DAAC833ED2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115544" y="5706208"/>
            <a:ext cx="2076456" cy="786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7">
            <a:extLst>
              <a:ext uri="{FF2B5EF4-FFF2-40B4-BE49-F238E27FC236}">
                <a16:creationId xmlns:a16="http://schemas.microsoft.com/office/drawing/2014/main" id="{4557BD63-7D58-4A0F-9BB5-BF0A83A3E977}"/>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2683952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a 5">
            <a:extLst>
              <a:ext uri="{FF2B5EF4-FFF2-40B4-BE49-F238E27FC236}">
                <a16:creationId xmlns:a16="http://schemas.microsoft.com/office/drawing/2014/main" id="{CF096007-79C1-400A-9EEC-6CF498D6C800}"/>
              </a:ext>
            </a:extLst>
          </p:cNvPr>
          <p:cNvGraphicFramePr>
            <a:graphicFrameLocks noGrp="1"/>
          </p:cNvGraphicFramePr>
          <p:nvPr>
            <p:extLst>
              <p:ext uri="{D42A27DB-BD31-4B8C-83A1-F6EECF244321}">
                <p14:modId xmlns:p14="http://schemas.microsoft.com/office/powerpoint/2010/main" val="1460283398"/>
              </p:ext>
            </p:extLst>
          </p:nvPr>
        </p:nvGraphicFramePr>
        <p:xfrm>
          <a:off x="353362" y="1088740"/>
          <a:ext cx="11485276" cy="4795716"/>
        </p:xfrm>
        <a:graphic>
          <a:graphicData uri="http://schemas.openxmlformats.org/drawingml/2006/table">
            <a:tbl>
              <a:tblPr firstRow="1" firstCol="1" bandRow="1"/>
              <a:tblGrid>
                <a:gridCol w="1755007">
                  <a:extLst>
                    <a:ext uri="{9D8B030D-6E8A-4147-A177-3AD203B41FA5}">
                      <a16:colId xmlns:a16="http://schemas.microsoft.com/office/drawing/2014/main" val="1306008850"/>
                    </a:ext>
                  </a:extLst>
                </a:gridCol>
                <a:gridCol w="1054492">
                  <a:extLst>
                    <a:ext uri="{9D8B030D-6E8A-4147-A177-3AD203B41FA5}">
                      <a16:colId xmlns:a16="http://schemas.microsoft.com/office/drawing/2014/main" val="2840739914"/>
                    </a:ext>
                  </a:extLst>
                </a:gridCol>
                <a:gridCol w="942841">
                  <a:extLst>
                    <a:ext uri="{9D8B030D-6E8A-4147-A177-3AD203B41FA5}">
                      <a16:colId xmlns:a16="http://schemas.microsoft.com/office/drawing/2014/main" val="1207379001"/>
                    </a:ext>
                  </a:extLst>
                </a:gridCol>
                <a:gridCol w="1315013">
                  <a:extLst>
                    <a:ext uri="{9D8B030D-6E8A-4147-A177-3AD203B41FA5}">
                      <a16:colId xmlns:a16="http://schemas.microsoft.com/office/drawing/2014/main" val="2703786053"/>
                    </a:ext>
                  </a:extLst>
                </a:gridCol>
                <a:gridCol w="1079304">
                  <a:extLst>
                    <a:ext uri="{9D8B030D-6E8A-4147-A177-3AD203B41FA5}">
                      <a16:colId xmlns:a16="http://schemas.microsoft.com/office/drawing/2014/main" val="3819753806"/>
                    </a:ext>
                  </a:extLst>
                </a:gridCol>
                <a:gridCol w="884118">
                  <a:extLst>
                    <a:ext uri="{9D8B030D-6E8A-4147-A177-3AD203B41FA5}">
                      <a16:colId xmlns:a16="http://schemas.microsoft.com/office/drawing/2014/main" val="1112885369"/>
                    </a:ext>
                  </a:extLst>
                </a:gridCol>
                <a:gridCol w="1171933">
                  <a:extLst>
                    <a:ext uri="{9D8B030D-6E8A-4147-A177-3AD203B41FA5}">
                      <a16:colId xmlns:a16="http://schemas.microsoft.com/office/drawing/2014/main" val="2333238016"/>
                    </a:ext>
                  </a:extLst>
                </a:gridCol>
                <a:gridCol w="1055318">
                  <a:extLst>
                    <a:ext uri="{9D8B030D-6E8A-4147-A177-3AD203B41FA5}">
                      <a16:colId xmlns:a16="http://schemas.microsoft.com/office/drawing/2014/main" val="4276082178"/>
                    </a:ext>
                  </a:extLst>
                </a:gridCol>
                <a:gridCol w="967651">
                  <a:extLst>
                    <a:ext uri="{9D8B030D-6E8A-4147-A177-3AD203B41FA5}">
                      <a16:colId xmlns:a16="http://schemas.microsoft.com/office/drawing/2014/main" val="2370542252"/>
                    </a:ext>
                  </a:extLst>
                </a:gridCol>
                <a:gridCol w="1259599">
                  <a:extLst>
                    <a:ext uri="{9D8B030D-6E8A-4147-A177-3AD203B41FA5}">
                      <a16:colId xmlns:a16="http://schemas.microsoft.com/office/drawing/2014/main" val="2950994860"/>
                    </a:ext>
                  </a:extLst>
                </a:gridCol>
              </a:tblGrid>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COPD</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tc>
                <a:tc hMerge="1">
                  <a:txBody>
                    <a:bodyPr/>
                    <a:lstStyle/>
                    <a:p>
                      <a:endParaRPr lang="pl-PL"/>
                    </a:p>
                  </a:txBody>
                  <a:tcPr>
                    <a:lnL w="12700" cap="flat" cmpd="sng" algn="ctr">
                      <a:solidFill>
                        <a:srgbClr val="000000"/>
                      </a:solidFill>
                      <a:prstDash val="solid"/>
                      <a:round/>
                      <a:headEnd type="none" w="med" len="med"/>
                      <a:tailEnd type="none" w="med" len="med"/>
                    </a:lnL>
                  </a:tcPr>
                </a:tc>
                <a:tc gridSpan="3">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fILD</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lnL w="12700" cap="flat" cmpd="sng" algn="ctr">
                      <a:solidFill>
                        <a:srgbClr val="000000"/>
                      </a:solidFill>
                      <a:prstDash val="solid"/>
                      <a:round/>
                      <a:headEnd type="none" w="med" len="med"/>
                      <a:tailEnd type="none" w="med" len="med"/>
                    </a:lnL>
                  </a:tcPr>
                </a:tc>
                <a:tc hMerge="1">
                  <a:txBody>
                    <a:bodyPr/>
                    <a:lstStyle/>
                    <a:p>
                      <a:endParaRPr lang="pl-PL"/>
                    </a:p>
                  </a:txBody>
                  <a:tcPr/>
                </a:tc>
                <a:tc gridSpan="3">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Lung Cancer</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563183609"/>
                  </a:ext>
                </a:extLst>
              </a:tr>
              <a:tr h="684914">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RM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(n=336)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PC</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(n=95)</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Specialties compared</a:t>
                      </a:r>
                      <a:r>
                        <a:rPr lang="pl-PL" sz="1600" b="1" dirty="0">
                          <a:effectLst/>
                          <a:latin typeface="Calibri" panose="020F0502020204030204" pitchFamily="34" charset="0"/>
                          <a:ea typeface="Calibri" panose="020F0502020204030204" pitchFamily="34" charset="0"/>
                          <a:cs typeface="Calibri" panose="020F0502020204030204" pitchFamily="34" charset="0"/>
                        </a:rPr>
                        <a:t> </a:t>
                      </a:r>
                      <a:r>
                        <a:rPr lang="en-US" sz="1600" b="1" dirty="0">
                          <a:effectLst/>
                          <a:latin typeface="Calibri" panose="020F0502020204030204" pitchFamily="34" charset="0"/>
                          <a:ea typeface="Calibri" panose="020F0502020204030204" pitchFamily="34" charset="0"/>
                          <a:cs typeface="Calibri" panose="020F0502020204030204" pitchFamily="34" charset="0"/>
                        </a:rPr>
                        <a:t>(</a:t>
                      </a:r>
                      <a:r>
                        <a:rPr lang="en-US" sz="1600" b="1" i="1" dirty="0">
                          <a:effectLst/>
                          <a:latin typeface="Calibri" panose="020F0502020204030204" pitchFamily="34" charset="0"/>
                          <a:ea typeface="Calibri" panose="020F0502020204030204" pitchFamily="34" charset="0"/>
                          <a:cs typeface="Calibri" panose="020F0502020204030204" pitchFamily="34" charset="0"/>
                        </a:rPr>
                        <a:t>χ</a:t>
                      </a:r>
                      <a:r>
                        <a:rPr lang="en-US" sz="1600" b="1" baseline="30000" dirty="0">
                          <a:effectLst/>
                          <a:latin typeface="Calibri" panose="020F0502020204030204" pitchFamily="34" charset="0"/>
                          <a:ea typeface="Calibri" panose="020F0502020204030204" pitchFamily="34" charset="0"/>
                          <a:cs typeface="Calibri" panose="020F0502020204030204" pitchFamily="34" charset="0"/>
                        </a:rPr>
                        <a:t>2</a:t>
                      </a:r>
                      <a:r>
                        <a:rPr lang="en-US" sz="1600" b="1" dirty="0">
                          <a:effectLst/>
                          <a:latin typeface="Calibri" panose="020F0502020204030204" pitchFamily="34" charset="0"/>
                          <a:ea typeface="Calibri" panose="020F0502020204030204" pitchFamily="34" charset="0"/>
                          <a:cs typeface="Calibri" panose="020F0502020204030204" pitchFamily="34" charset="0"/>
                        </a:rPr>
                        <a:t>)</a:t>
                      </a:r>
                      <a:r>
                        <a:rPr lang="pl-PL" sz="1600" b="1" dirty="0">
                          <a:effectLst/>
                          <a:latin typeface="Calibri" panose="020F0502020204030204" pitchFamily="34" charset="0"/>
                          <a:ea typeface="Calibri" panose="020F0502020204030204" pitchFamily="34" charset="0"/>
                          <a:cs typeface="Calibri" panose="020F0502020204030204" pitchFamily="34" charset="0"/>
                        </a:rPr>
                        <a:t> </a:t>
                      </a:r>
                      <a:r>
                        <a:rPr lang="en-US" sz="1600" b="1" dirty="0">
                          <a:effectLst/>
                          <a:latin typeface="Calibri" panose="020F0502020204030204" pitchFamily="34" charset="0"/>
                          <a:ea typeface="Calibri" panose="020F0502020204030204" pitchFamily="34" charset="0"/>
                          <a:cs typeface="Calibri" panose="020F0502020204030204" pitchFamily="34" charset="0"/>
                        </a:rPr>
                        <a:t>p value</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RM </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(n=324)</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PC</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(n=87)</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Specialties compared (</a:t>
                      </a:r>
                      <a:r>
                        <a:rPr lang="en-US" sz="1600" b="1" i="1">
                          <a:effectLst/>
                          <a:latin typeface="Calibri" panose="020F0502020204030204" pitchFamily="34" charset="0"/>
                          <a:ea typeface="Calibri" panose="020F0502020204030204" pitchFamily="34" charset="0"/>
                          <a:cs typeface="Calibri" panose="020F0502020204030204" pitchFamily="34" charset="0"/>
                        </a:rPr>
                        <a:t>χ</a:t>
                      </a:r>
                      <a:r>
                        <a:rPr lang="en-US" sz="1600" b="1" baseline="30000">
                          <a:effectLst/>
                          <a:latin typeface="Calibri" panose="020F0502020204030204" pitchFamily="34" charset="0"/>
                          <a:ea typeface="Calibri" panose="020F0502020204030204" pitchFamily="34" charset="0"/>
                          <a:cs typeface="Calibri" panose="020F0502020204030204" pitchFamily="34" charset="0"/>
                        </a:rPr>
                        <a:t>2</a:t>
                      </a:r>
                      <a:r>
                        <a:rPr lang="en-US" sz="1600" b="1">
                          <a:effectLst/>
                          <a:latin typeface="Calibri" panose="020F0502020204030204" pitchFamily="34" charset="0"/>
                          <a:ea typeface="Calibri" panose="020F0502020204030204" pitchFamily="34" charset="0"/>
                          <a:cs typeface="Calibri" panose="020F0502020204030204" pitchFamily="34" charset="0"/>
                        </a:rPr>
                        <a:t>) p value</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RM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(n=300)</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PC</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07000"/>
                        </a:lnSpc>
                        <a:spcAft>
                          <a:spcPts val="0"/>
                        </a:spcAft>
                      </a:pPr>
                      <a:r>
                        <a:rPr lang="en-US" sz="1600" b="1" dirty="0">
                          <a:effectLst/>
                          <a:latin typeface="Calibri" panose="020F0502020204030204" pitchFamily="34" charset="0"/>
                          <a:ea typeface="Calibri" panose="020F0502020204030204" pitchFamily="34" charset="0"/>
                          <a:cs typeface="Calibri" panose="020F0502020204030204" pitchFamily="34" charset="0"/>
                        </a:rPr>
                        <a:t>(n=102)</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Specialties compared (</a:t>
                      </a:r>
                      <a:r>
                        <a:rPr lang="en-US" sz="1600" b="1" i="1">
                          <a:effectLst/>
                          <a:latin typeface="Calibri" panose="020F0502020204030204" pitchFamily="34" charset="0"/>
                          <a:ea typeface="Calibri" panose="020F0502020204030204" pitchFamily="34" charset="0"/>
                          <a:cs typeface="Calibri" panose="020F0502020204030204" pitchFamily="34" charset="0"/>
                        </a:rPr>
                        <a:t>χ</a:t>
                      </a:r>
                      <a:r>
                        <a:rPr lang="en-US" sz="1600" b="1" baseline="30000">
                          <a:effectLst/>
                          <a:latin typeface="Calibri" panose="020F0502020204030204" pitchFamily="34" charset="0"/>
                          <a:ea typeface="Calibri" panose="020F0502020204030204" pitchFamily="34" charset="0"/>
                          <a:cs typeface="Calibri" panose="020F0502020204030204" pitchFamily="34" charset="0"/>
                        </a:rPr>
                        <a:t>2</a:t>
                      </a:r>
                      <a:r>
                        <a:rPr lang="en-US" sz="1600" b="1">
                          <a:effectLst/>
                          <a:latin typeface="Calibri" panose="020F0502020204030204" pitchFamily="34" charset="0"/>
                          <a:ea typeface="Calibri" panose="020F0502020204030204" pitchFamily="34" charset="0"/>
                          <a:cs typeface="Calibri" panose="020F0502020204030204" pitchFamily="34" charset="0"/>
                        </a:rPr>
                        <a:t>) p value</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5834911"/>
                  </a:ext>
                </a:extLst>
              </a:tr>
              <a:tr h="221447">
                <a:tc gridSpan="10">
                  <a:txBody>
                    <a:bodyPr/>
                    <a:lstStyle/>
                    <a:p>
                      <a:pP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Opioids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2459357925"/>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Often or always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132 (39%)</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87 (92%)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p&lt;0.001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117 (36%)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72 (83%)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p&lt;0.001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227 (76%)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97 (95%)</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p&lt;0.001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89979661"/>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Rarely or sometimes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150 (45%)</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7 (7%)</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148 (46%)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14 (16%)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59 (20%)</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5 (5%)</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1050725590"/>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Never</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54 (16%)</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 (1%)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59 (18%)</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 (1%)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14 (5%)</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 </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3163284458"/>
                  </a:ext>
                </a:extLst>
              </a:tr>
              <a:tr h="221447">
                <a:tc gridSpan="10">
                  <a:txBody>
                    <a:bodyPr/>
                    <a:lstStyle/>
                    <a:p>
                      <a:pP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Benzodiazepines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630627872"/>
                  </a:ext>
                </a:extLst>
              </a:tr>
              <a:tr h="221447">
                <a:tc>
                  <a:txBody>
                    <a:bodyPr/>
                    <a:lstStyle/>
                    <a:p>
                      <a:pP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Often or always</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34 (10%)</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31 (33%)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p&lt;0.001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40 (12%)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22 (25%)</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p&lt;0.001</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108 (36%)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47 (46%)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p=0.001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8137113"/>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Rarely or sometimes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194 (58%)</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60 (63%)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181 (56%)</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58 (67%)</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142 (47%)</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52 (51%)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2539835368"/>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Never</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108 (32%)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4 (4%)</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103 (32%)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7 (8%)</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50 (17%)</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3 (3%)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980008964"/>
                  </a:ext>
                </a:extLst>
              </a:tr>
              <a:tr h="221447">
                <a:tc gridSpan="10">
                  <a:txBody>
                    <a:bodyPr/>
                    <a:lstStyle/>
                    <a:p>
                      <a:pPr>
                        <a:lnSpc>
                          <a:spcPct val="107000"/>
                        </a:lnSpc>
                        <a:spcAft>
                          <a:spcPts val="0"/>
                        </a:spcAft>
                      </a:pPr>
                      <a:r>
                        <a:rPr lang="en-US" sz="1600" b="1">
                          <a:effectLst/>
                          <a:latin typeface="Calibri" panose="020F0502020204030204" pitchFamily="34" charset="0"/>
                          <a:ea typeface="Calibri" panose="020F0502020204030204" pitchFamily="34" charset="0"/>
                          <a:cs typeface="Calibri" panose="020F0502020204030204" pitchFamily="34" charset="0"/>
                        </a:rPr>
                        <a:t>Antidepressants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tc hMerge="1">
                  <a:txBody>
                    <a:bodyPr/>
                    <a:lstStyle/>
                    <a:p>
                      <a:endParaRPr lang="pl-PL"/>
                    </a:p>
                  </a:txBody>
                  <a:tcPr/>
                </a:tc>
                <a:tc hMerge="1">
                  <a:txBody>
                    <a:bodyPr/>
                    <a:lstStyle/>
                    <a:p>
                      <a:endParaRPr lang="pl-PL"/>
                    </a:p>
                  </a:txBody>
                  <a:tcPr/>
                </a:tc>
                <a:tc hMerge="1">
                  <a:txBody>
                    <a:bodyPr/>
                    <a:lstStyle/>
                    <a:p>
                      <a:endParaRPr lang="pl-PL"/>
                    </a:p>
                  </a:txBody>
                  <a:tcPr/>
                </a:tc>
                <a:extLst>
                  <a:ext uri="{0D108BD9-81ED-4DB2-BD59-A6C34878D82A}">
                    <a16:rowId xmlns:a16="http://schemas.microsoft.com/office/drawing/2014/main" val="1373530549"/>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Often or always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62 (19%)</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10 (11%)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p=0.010</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39 (12%)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11 (13%)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p=0.298</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63 (21%)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15 (15%)</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p=0.379</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6222550"/>
                  </a:ext>
                </a:extLst>
              </a:tr>
              <a:tr h="221447">
                <a:tc>
                  <a:txBody>
                    <a:bodyPr/>
                    <a:lstStyle/>
                    <a:p>
                      <a:pP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Rarely or sometimes</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201 (60%)</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73 (77%)</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175 (54%)</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54 (62%)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173 (58%)</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63 (62%)</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1637895788"/>
                  </a:ext>
                </a:extLst>
              </a:tr>
              <a:tr h="221447">
                <a:tc>
                  <a:txBody>
                    <a:bodyPr/>
                    <a:lstStyle/>
                    <a:p>
                      <a:pP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Never</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73 (22%)</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12 (13%)</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110 (34%)</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22 (25%)</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tc>
                  <a:txBody>
                    <a:bodyPr/>
                    <a:lstStyle/>
                    <a:p>
                      <a:pPr algn="ctr">
                        <a:lnSpc>
                          <a:spcPct val="107000"/>
                        </a:lnSpc>
                        <a:spcAft>
                          <a:spcPts val="0"/>
                        </a:spcAft>
                      </a:pPr>
                      <a:r>
                        <a:rPr lang="en-US" sz="1600">
                          <a:effectLst/>
                          <a:latin typeface="Calibri" panose="020F0502020204030204" pitchFamily="34" charset="0"/>
                          <a:ea typeface="Calibri" panose="020F0502020204030204" pitchFamily="34" charset="0"/>
                          <a:cs typeface="Calibri" panose="020F0502020204030204" pitchFamily="34" charset="0"/>
                        </a:rPr>
                        <a:t>64 (21%)</a:t>
                      </a:r>
                      <a:endParaRPr lang="pl-PL" sz="16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7000"/>
                        </a:lnSpc>
                        <a:spcAft>
                          <a:spcPts val="0"/>
                        </a:spcAft>
                      </a:pPr>
                      <a:r>
                        <a:rPr lang="en-US" sz="1600" dirty="0">
                          <a:effectLst/>
                          <a:latin typeface="Calibri" panose="020F0502020204030204" pitchFamily="34" charset="0"/>
                          <a:ea typeface="Calibri" panose="020F0502020204030204" pitchFamily="34" charset="0"/>
                          <a:cs typeface="Calibri" panose="020F0502020204030204" pitchFamily="34" charset="0"/>
                        </a:rPr>
                        <a:t>24 (24%)</a:t>
                      </a:r>
                      <a:endParaRPr lang="pl-PL"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4050074831"/>
                  </a:ext>
                </a:extLst>
              </a:tr>
            </a:tbl>
          </a:graphicData>
        </a:graphic>
      </p:graphicFrame>
      <p:sp>
        <p:nvSpPr>
          <p:cNvPr id="8" name="Owal 7">
            <a:extLst>
              <a:ext uri="{FF2B5EF4-FFF2-40B4-BE49-F238E27FC236}">
                <a16:creationId xmlns:a16="http://schemas.microsoft.com/office/drawing/2014/main" id="{642EE4AF-FF04-4370-A5AE-DCD30BD0314D}"/>
              </a:ext>
            </a:extLst>
          </p:cNvPr>
          <p:cNvSpPr/>
          <p:nvPr/>
        </p:nvSpPr>
        <p:spPr>
          <a:xfrm>
            <a:off x="4339437" y="3486151"/>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9" name="Owal 8">
            <a:extLst>
              <a:ext uri="{FF2B5EF4-FFF2-40B4-BE49-F238E27FC236}">
                <a16:creationId xmlns:a16="http://schemas.microsoft.com/office/drawing/2014/main" id="{A6929143-DDC6-49FC-803A-3C4D0E11CD67}"/>
              </a:ext>
            </a:extLst>
          </p:cNvPr>
          <p:cNvSpPr/>
          <p:nvPr/>
        </p:nvSpPr>
        <p:spPr>
          <a:xfrm>
            <a:off x="7554162" y="2144512"/>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0" name="Owal 9">
            <a:extLst>
              <a:ext uri="{FF2B5EF4-FFF2-40B4-BE49-F238E27FC236}">
                <a16:creationId xmlns:a16="http://schemas.microsoft.com/office/drawing/2014/main" id="{0E8D2C1F-8BB7-4B08-8A50-71DCE82B9679}"/>
              </a:ext>
            </a:extLst>
          </p:cNvPr>
          <p:cNvSpPr/>
          <p:nvPr/>
        </p:nvSpPr>
        <p:spPr>
          <a:xfrm>
            <a:off x="7554162" y="3465313"/>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1" name="Owal 10">
            <a:extLst>
              <a:ext uri="{FF2B5EF4-FFF2-40B4-BE49-F238E27FC236}">
                <a16:creationId xmlns:a16="http://schemas.microsoft.com/office/drawing/2014/main" id="{3B3926DF-A8CC-4C2F-8326-A17AD733491A}"/>
              </a:ext>
            </a:extLst>
          </p:cNvPr>
          <p:cNvSpPr/>
          <p:nvPr/>
        </p:nvSpPr>
        <p:spPr>
          <a:xfrm>
            <a:off x="10848528" y="3467007"/>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2" name="Owal 11">
            <a:extLst>
              <a:ext uri="{FF2B5EF4-FFF2-40B4-BE49-F238E27FC236}">
                <a16:creationId xmlns:a16="http://schemas.microsoft.com/office/drawing/2014/main" id="{38F174F0-2E00-43CE-BB2D-AD44D76AEA62}"/>
              </a:ext>
            </a:extLst>
          </p:cNvPr>
          <p:cNvSpPr/>
          <p:nvPr/>
        </p:nvSpPr>
        <p:spPr>
          <a:xfrm>
            <a:off x="10848528" y="2175334"/>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3" name="Owal 12">
            <a:extLst>
              <a:ext uri="{FF2B5EF4-FFF2-40B4-BE49-F238E27FC236}">
                <a16:creationId xmlns:a16="http://schemas.microsoft.com/office/drawing/2014/main" id="{E7297578-05D0-4966-BA4D-4BB66093F444}"/>
              </a:ext>
            </a:extLst>
          </p:cNvPr>
          <p:cNvSpPr/>
          <p:nvPr/>
        </p:nvSpPr>
        <p:spPr>
          <a:xfrm>
            <a:off x="4339437" y="2175334"/>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4" name="Owal 13">
            <a:extLst>
              <a:ext uri="{FF2B5EF4-FFF2-40B4-BE49-F238E27FC236}">
                <a16:creationId xmlns:a16="http://schemas.microsoft.com/office/drawing/2014/main" id="{4FD32B36-7FCD-4183-9B10-7B01A12B7425}"/>
              </a:ext>
            </a:extLst>
          </p:cNvPr>
          <p:cNvSpPr/>
          <p:nvPr/>
        </p:nvSpPr>
        <p:spPr>
          <a:xfrm>
            <a:off x="4339437" y="4684857"/>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15" name="Title 1">
            <a:extLst>
              <a:ext uri="{FF2B5EF4-FFF2-40B4-BE49-F238E27FC236}">
                <a16:creationId xmlns:a16="http://schemas.microsoft.com/office/drawing/2014/main" id="{E6BB77C9-BDBC-4C5C-8BE4-FC53E8B6533E}"/>
              </a:ext>
            </a:extLst>
          </p:cNvPr>
          <p:cNvSpPr txBox="1">
            <a:spLocks/>
          </p:cNvSpPr>
          <p:nvPr/>
        </p:nvSpPr>
        <p:spPr>
          <a:xfrm>
            <a:off x="263352" y="309391"/>
            <a:ext cx="10160000" cy="648072"/>
          </a:xfrm>
          <a:prstGeom prst="rect">
            <a:avLst/>
          </a:prstGeom>
        </p:spPr>
        <p:txBody>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en-GB" kern="0" dirty="0"/>
              <a:t>Results</a:t>
            </a:r>
            <a:r>
              <a:rPr lang="pl-PL" kern="0" dirty="0"/>
              <a:t> – </a:t>
            </a:r>
            <a:r>
              <a:rPr lang="pl-PL" kern="0" dirty="0" err="1"/>
              <a:t>pharmacological</a:t>
            </a:r>
            <a:r>
              <a:rPr lang="pl-PL" kern="0" dirty="0"/>
              <a:t> management (1)</a:t>
            </a:r>
            <a:endParaRPr lang="en-GB" kern="0" dirty="0"/>
          </a:p>
        </p:txBody>
      </p:sp>
      <p:sp>
        <p:nvSpPr>
          <p:cNvPr id="2" name="TextBox 7">
            <a:extLst>
              <a:ext uri="{FF2B5EF4-FFF2-40B4-BE49-F238E27FC236}">
                <a16:creationId xmlns:a16="http://schemas.microsoft.com/office/drawing/2014/main" id="{2C8574A4-966F-948D-74AB-A7C33A0991C8}"/>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4073360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B3F96-8A59-9E4F-BF96-EB8738336B09}"/>
              </a:ext>
            </a:extLst>
          </p:cNvPr>
          <p:cNvSpPr>
            <a:spLocks noGrp="1"/>
          </p:cNvSpPr>
          <p:nvPr>
            <p:ph type="title"/>
          </p:nvPr>
        </p:nvSpPr>
        <p:spPr>
          <a:xfrm>
            <a:off x="1016000" y="440668"/>
            <a:ext cx="10160000" cy="648072"/>
          </a:xfrm>
        </p:spPr>
        <p:txBody>
          <a:bodyPr/>
          <a:lstStyle/>
          <a:p>
            <a:r>
              <a:rPr lang="en-GB" dirty="0"/>
              <a:t>Results</a:t>
            </a:r>
            <a:r>
              <a:rPr lang="pl-PL" dirty="0"/>
              <a:t> – </a:t>
            </a:r>
            <a:r>
              <a:rPr lang="pl-PL" dirty="0" err="1"/>
              <a:t>pharmacological</a:t>
            </a:r>
            <a:r>
              <a:rPr lang="pl-PL" dirty="0"/>
              <a:t> management (2)</a:t>
            </a:r>
            <a:endParaRPr lang="en-GB" dirty="0"/>
          </a:p>
        </p:txBody>
      </p:sp>
      <p:sp>
        <p:nvSpPr>
          <p:cNvPr id="3" name="Content Placeholder 2">
            <a:extLst>
              <a:ext uri="{FF2B5EF4-FFF2-40B4-BE49-F238E27FC236}">
                <a16:creationId xmlns:a16="http://schemas.microsoft.com/office/drawing/2014/main" id="{B7679AA3-3580-9FBD-5046-41197EA015E3}"/>
              </a:ext>
            </a:extLst>
          </p:cNvPr>
          <p:cNvSpPr>
            <a:spLocks noGrp="1"/>
          </p:cNvSpPr>
          <p:nvPr>
            <p:ph idx="1"/>
          </p:nvPr>
        </p:nvSpPr>
        <p:spPr>
          <a:xfrm>
            <a:off x="389366" y="1628800"/>
            <a:ext cx="11413268" cy="3672408"/>
          </a:xfrm>
        </p:spPr>
        <p:txBody>
          <a:bodyPr/>
          <a:lstStyle/>
          <a:p>
            <a:pPr>
              <a:buFont typeface="Arial" panose="020B0604020202020204" pitchFamily="34" charset="0"/>
              <a:buChar char="•"/>
            </a:pPr>
            <a:r>
              <a:rPr lang="en-GB" sz="2000" dirty="0"/>
              <a:t>More PC than RM doctors </a:t>
            </a:r>
            <a:r>
              <a:rPr lang="pl-PL" sz="2000" dirty="0"/>
              <a:t>„</a:t>
            </a:r>
            <a:r>
              <a:rPr lang="en-GB" sz="2000" dirty="0"/>
              <a:t>often/always</a:t>
            </a:r>
            <a:r>
              <a:rPr lang="pl-PL" sz="2000" dirty="0"/>
              <a:t>”</a:t>
            </a:r>
            <a:r>
              <a:rPr lang="en-GB" sz="2000" dirty="0"/>
              <a:t> use </a:t>
            </a:r>
            <a:r>
              <a:rPr lang="en-GB" sz="2000" dirty="0">
                <a:solidFill>
                  <a:srgbClr val="FF0000"/>
                </a:solidFill>
              </a:rPr>
              <a:t>opioids</a:t>
            </a:r>
            <a:r>
              <a:rPr lang="en-GB" sz="2000" dirty="0"/>
              <a:t> in COPD (92% vs. 39%), </a:t>
            </a:r>
            <a:r>
              <a:rPr lang="en-GB" sz="2000" dirty="0" err="1"/>
              <a:t>fILD</a:t>
            </a:r>
            <a:r>
              <a:rPr lang="en-GB" sz="2000" dirty="0"/>
              <a:t> (83% vs. 36%) and LC (95% vs. 76%) (p&lt;0.001)</a:t>
            </a:r>
            <a:endParaRPr lang="pl-PL" sz="2000" dirty="0"/>
          </a:p>
          <a:p>
            <a:pPr>
              <a:buFont typeface="Arial" panose="020B0604020202020204" pitchFamily="34" charset="0"/>
              <a:buChar char="•"/>
            </a:pPr>
            <a:endParaRPr lang="pl-PL" sz="2000" u="none" strike="noStrike" dirty="0">
              <a:solidFill>
                <a:srgbClr val="000000"/>
              </a:solidFill>
            </a:endParaRPr>
          </a:p>
          <a:p>
            <a:pPr>
              <a:buFont typeface="Arial" panose="020B0604020202020204" pitchFamily="34" charset="0"/>
              <a:buChar char="•"/>
            </a:pPr>
            <a:r>
              <a:rPr lang="pl-PL" sz="2000" dirty="0" err="1">
                <a:solidFill>
                  <a:srgbClr val="000000"/>
                </a:solidFill>
              </a:rPr>
              <a:t>Conversely</a:t>
            </a:r>
            <a:r>
              <a:rPr lang="pl-PL" sz="2000" dirty="0">
                <a:solidFill>
                  <a:srgbClr val="000000"/>
                </a:solidFill>
              </a:rPr>
              <a:t>, </a:t>
            </a:r>
            <a:r>
              <a:rPr lang="pl-PL" sz="2000" dirty="0" err="1">
                <a:solidFill>
                  <a:srgbClr val="000000"/>
                </a:solidFill>
              </a:rPr>
              <a:t>larger</a:t>
            </a:r>
            <a:r>
              <a:rPr lang="pl-PL" sz="2000" dirty="0">
                <a:solidFill>
                  <a:srgbClr val="000000"/>
                </a:solidFill>
              </a:rPr>
              <a:t> </a:t>
            </a:r>
            <a:r>
              <a:rPr lang="pl-PL" sz="2000" dirty="0" err="1">
                <a:solidFill>
                  <a:srgbClr val="000000"/>
                </a:solidFill>
              </a:rPr>
              <a:t>proportions</a:t>
            </a:r>
            <a:r>
              <a:rPr lang="pl-PL" sz="2000" dirty="0">
                <a:solidFill>
                  <a:srgbClr val="000000"/>
                </a:solidFill>
              </a:rPr>
              <a:t> of RM </a:t>
            </a:r>
            <a:r>
              <a:rPr lang="pl-PL" sz="2000" dirty="0" err="1">
                <a:solidFill>
                  <a:srgbClr val="000000"/>
                </a:solidFill>
              </a:rPr>
              <a:t>physicians</a:t>
            </a:r>
            <a:r>
              <a:rPr lang="pl-PL" sz="2000" dirty="0">
                <a:solidFill>
                  <a:srgbClr val="000000"/>
                </a:solidFill>
              </a:rPr>
              <a:t> </a:t>
            </a:r>
            <a:r>
              <a:rPr lang="pl-PL" sz="2000" dirty="0" err="1">
                <a:solidFill>
                  <a:srgbClr val="000000"/>
                </a:solidFill>
              </a:rPr>
              <a:t>stated</a:t>
            </a:r>
            <a:r>
              <a:rPr lang="pl-PL" sz="2000" dirty="0">
                <a:solidFill>
                  <a:srgbClr val="000000"/>
                </a:solidFill>
              </a:rPr>
              <a:t> </a:t>
            </a:r>
            <a:r>
              <a:rPr lang="pl-PL" sz="2000" dirty="0" err="1">
                <a:solidFill>
                  <a:srgbClr val="000000"/>
                </a:solidFill>
              </a:rPr>
              <a:t>they</a:t>
            </a:r>
            <a:r>
              <a:rPr lang="pl-PL" sz="2000" dirty="0">
                <a:solidFill>
                  <a:srgbClr val="000000"/>
                </a:solidFill>
              </a:rPr>
              <a:t> </a:t>
            </a:r>
            <a:r>
              <a:rPr lang="pl-PL" sz="2000" dirty="0" err="1">
                <a:solidFill>
                  <a:srgbClr val="000000"/>
                </a:solidFill>
              </a:rPr>
              <a:t>would</a:t>
            </a:r>
            <a:r>
              <a:rPr lang="pl-PL" sz="2000" dirty="0">
                <a:solidFill>
                  <a:srgbClr val="000000"/>
                </a:solidFill>
              </a:rPr>
              <a:t> „</a:t>
            </a:r>
            <a:r>
              <a:rPr lang="pl-PL" sz="2000" dirty="0" err="1">
                <a:solidFill>
                  <a:srgbClr val="000000"/>
                </a:solidFill>
              </a:rPr>
              <a:t>never</a:t>
            </a:r>
            <a:r>
              <a:rPr lang="pl-PL" sz="2000" dirty="0">
                <a:solidFill>
                  <a:srgbClr val="000000"/>
                </a:solidFill>
              </a:rPr>
              <a:t>” </a:t>
            </a:r>
            <a:r>
              <a:rPr lang="pl-PL" sz="2000" dirty="0" err="1">
                <a:solidFill>
                  <a:srgbClr val="000000"/>
                </a:solidFill>
              </a:rPr>
              <a:t>initiate</a:t>
            </a:r>
            <a:r>
              <a:rPr lang="pl-PL" sz="2000" dirty="0">
                <a:solidFill>
                  <a:srgbClr val="000000"/>
                </a:solidFill>
              </a:rPr>
              <a:t> </a:t>
            </a:r>
            <a:r>
              <a:rPr lang="pl-PL" sz="2000" dirty="0" err="1">
                <a:solidFill>
                  <a:srgbClr val="000000"/>
                </a:solidFill>
              </a:rPr>
              <a:t>opioids</a:t>
            </a:r>
            <a:r>
              <a:rPr lang="pl-PL" sz="2000" dirty="0">
                <a:solidFill>
                  <a:srgbClr val="000000"/>
                </a:solidFill>
              </a:rPr>
              <a:t> in </a:t>
            </a:r>
            <a:r>
              <a:rPr lang="pl-PL" sz="2000" dirty="0" err="1">
                <a:solidFill>
                  <a:srgbClr val="000000"/>
                </a:solidFill>
              </a:rPr>
              <a:t>severe</a:t>
            </a:r>
            <a:r>
              <a:rPr lang="pl-PL" sz="2000" dirty="0">
                <a:solidFill>
                  <a:srgbClr val="000000"/>
                </a:solidFill>
              </a:rPr>
              <a:t> COPD (16% vs. 1%) </a:t>
            </a:r>
            <a:r>
              <a:rPr lang="pl-PL" sz="2000" dirty="0" err="1">
                <a:solidFill>
                  <a:srgbClr val="000000"/>
                </a:solidFill>
              </a:rPr>
              <a:t>or</a:t>
            </a:r>
            <a:r>
              <a:rPr lang="pl-PL" sz="2000" dirty="0">
                <a:solidFill>
                  <a:srgbClr val="000000"/>
                </a:solidFill>
              </a:rPr>
              <a:t> </a:t>
            </a:r>
            <a:r>
              <a:rPr lang="pl-PL" sz="2000" dirty="0" err="1">
                <a:solidFill>
                  <a:srgbClr val="000000"/>
                </a:solidFill>
              </a:rPr>
              <a:t>fILD</a:t>
            </a:r>
            <a:r>
              <a:rPr lang="pl-PL" sz="2000" dirty="0">
                <a:solidFill>
                  <a:srgbClr val="000000"/>
                </a:solidFill>
              </a:rPr>
              <a:t> (18% vs. 1%). </a:t>
            </a:r>
            <a:endParaRPr lang="en-GB" sz="2000" u="none" strike="noStrike" dirty="0">
              <a:solidFill>
                <a:srgbClr val="000000"/>
              </a:solidFill>
            </a:endParaRPr>
          </a:p>
          <a:p>
            <a:pPr marL="0" indent="0">
              <a:buNone/>
            </a:pPr>
            <a:endParaRPr lang="en-GB" sz="2000" dirty="0"/>
          </a:p>
          <a:p>
            <a:pPr>
              <a:buFont typeface="Arial" panose="020B0604020202020204" pitchFamily="34" charset="0"/>
              <a:buChar char="•"/>
            </a:pPr>
            <a:r>
              <a:rPr lang="en-US" sz="2000" dirty="0">
                <a:latin typeface="Arial" panose="020B0604020202020204" pitchFamily="34" charset="0"/>
                <a:cs typeface="Arial" panose="020B0604020202020204" pitchFamily="34" charset="0"/>
              </a:rPr>
              <a:t>33% and 25% of PC respondents would “often or always” recommend </a:t>
            </a:r>
            <a:r>
              <a:rPr lang="en-US" sz="2000" dirty="0">
                <a:solidFill>
                  <a:srgbClr val="FF0000"/>
                </a:solidFill>
                <a:latin typeface="Arial" panose="020B0604020202020204" pitchFamily="34" charset="0"/>
                <a:cs typeface="Arial" panose="020B0604020202020204" pitchFamily="34" charset="0"/>
              </a:rPr>
              <a:t>benzodiazepines</a:t>
            </a:r>
            <a:r>
              <a:rPr lang="en-US" sz="2000" dirty="0">
                <a:latin typeface="Arial" panose="020B0604020202020204" pitchFamily="34" charset="0"/>
                <a:cs typeface="Arial" panose="020B0604020202020204" pitchFamily="34" charset="0"/>
              </a:rPr>
              <a:t> in the COPD and </a:t>
            </a:r>
            <a:r>
              <a:rPr lang="en-US" sz="2000" dirty="0" err="1">
                <a:latin typeface="Arial" panose="020B0604020202020204" pitchFamily="34" charset="0"/>
                <a:cs typeface="Arial" panose="020B0604020202020204" pitchFamily="34" charset="0"/>
              </a:rPr>
              <a:t>fILD</a:t>
            </a:r>
            <a:r>
              <a:rPr lang="en-US" sz="2000" dirty="0">
                <a:latin typeface="Arial" panose="020B0604020202020204" pitchFamily="34" charset="0"/>
                <a:cs typeface="Arial" panose="020B0604020202020204" pitchFamily="34" charset="0"/>
              </a:rPr>
              <a:t> vignettes respectively (compared to RM: 10% and 12%, p&lt;0.001)</a:t>
            </a:r>
            <a:endParaRPr lang="pl-PL" sz="2000" dirty="0">
              <a:latin typeface="Arial" panose="020B0604020202020204" pitchFamily="34" charset="0"/>
              <a:cs typeface="Arial" panose="020B0604020202020204" pitchFamily="34" charset="0"/>
            </a:endParaRPr>
          </a:p>
          <a:p>
            <a:pPr>
              <a:buFont typeface="Arial" panose="020B0604020202020204" pitchFamily="34" charset="0"/>
              <a:buChar char="•"/>
            </a:pPr>
            <a:endParaRPr lang="pl-PL" sz="2000" dirty="0"/>
          </a:p>
          <a:p>
            <a:pPr>
              <a:buFont typeface="Arial" panose="020B0604020202020204" pitchFamily="34" charset="0"/>
              <a:buChar char="•"/>
            </a:pPr>
            <a:r>
              <a:rPr lang="pl-PL" sz="2000" dirty="0" err="1">
                <a:latin typeface="Arial" panose="020B0604020202020204" pitchFamily="34" charset="0"/>
                <a:cs typeface="Arial" panose="020B0604020202020204" pitchFamily="34" charset="0"/>
              </a:rPr>
              <a:t>Benzodiazepines</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were</a:t>
            </a:r>
            <a:r>
              <a:rPr lang="pl-PL" sz="2000" dirty="0">
                <a:latin typeface="Arial" panose="020B0604020202020204" pitchFamily="34" charset="0"/>
                <a:cs typeface="Arial" panose="020B0604020202020204" pitchFamily="34" charset="0"/>
              </a:rPr>
              <a:t> less </a:t>
            </a:r>
            <a:r>
              <a:rPr lang="pl-PL" sz="2000" dirty="0" err="1">
                <a:latin typeface="Arial" panose="020B0604020202020204" pitchFamily="34" charset="0"/>
                <a:cs typeface="Arial" panose="020B0604020202020204" pitchFamily="34" charset="0"/>
              </a:rPr>
              <a:t>frequently</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selected</a:t>
            </a:r>
            <a:r>
              <a:rPr lang="pl-PL" sz="2000" dirty="0">
                <a:latin typeface="Arial" panose="020B0604020202020204" pitchFamily="34" charset="0"/>
                <a:cs typeface="Arial" panose="020B0604020202020204" pitchFamily="34" charset="0"/>
              </a:rPr>
              <a:t> by RM  - 32% </a:t>
            </a:r>
            <a:r>
              <a:rPr lang="pl-PL" sz="2000" dirty="0" err="1">
                <a:latin typeface="Arial" panose="020B0604020202020204" pitchFamily="34" charset="0"/>
                <a:cs typeface="Arial" panose="020B0604020202020204" pitchFamily="34" charset="0"/>
              </a:rPr>
              <a:t>stated</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they</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would</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never</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select</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them</a:t>
            </a:r>
            <a:r>
              <a:rPr lang="pl-PL" sz="2000" dirty="0">
                <a:latin typeface="Arial" panose="020B0604020202020204" pitchFamily="34" charset="0"/>
                <a:cs typeface="Arial" panose="020B0604020202020204" pitchFamily="34" charset="0"/>
              </a:rPr>
              <a:t> for COPD and </a:t>
            </a:r>
            <a:r>
              <a:rPr lang="pl-PL" sz="2000" dirty="0" err="1">
                <a:latin typeface="Arial" panose="020B0604020202020204" pitchFamily="34" charset="0"/>
                <a:cs typeface="Arial" panose="020B0604020202020204" pitchFamily="34" charset="0"/>
              </a:rPr>
              <a:t>fILD</a:t>
            </a:r>
            <a:r>
              <a:rPr lang="pl-PL" sz="2000" dirty="0"/>
              <a:t> (in LC – 17%). </a:t>
            </a:r>
            <a:endParaRPr lang="pl-PL" sz="2000" dirty="0">
              <a:latin typeface="Arial" panose="020B0604020202020204" pitchFamily="34" charset="0"/>
              <a:cs typeface="Arial" panose="020B0604020202020204" pitchFamily="34" charset="0"/>
            </a:endParaRPr>
          </a:p>
          <a:p>
            <a:pPr>
              <a:buFont typeface="Arial" panose="020B0604020202020204" pitchFamily="34" charset="0"/>
              <a:buChar char="•"/>
            </a:pPr>
            <a:endParaRPr lang="pl-PL" sz="2000" dirty="0"/>
          </a:p>
          <a:p>
            <a:pPr marL="0" indent="0">
              <a:buNone/>
            </a:pPr>
            <a:endParaRPr lang="pl-PL" sz="2000" dirty="0">
              <a:latin typeface="Arial" panose="020B0604020202020204" pitchFamily="34" charset="0"/>
              <a:cs typeface="Arial" panose="020B0604020202020204" pitchFamily="34" charset="0"/>
            </a:endParaRPr>
          </a:p>
        </p:txBody>
      </p:sp>
      <p:sp>
        <p:nvSpPr>
          <p:cNvPr id="4" name="TextBox 7">
            <a:extLst>
              <a:ext uri="{FF2B5EF4-FFF2-40B4-BE49-F238E27FC236}">
                <a16:creationId xmlns:a16="http://schemas.microsoft.com/office/drawing/2014/main" id="{64F0E746-6F46-4736-B5CD-6355215E6C2A}"/>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7969146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12D14-2E5D-4EDC-8E98-8C930D52ADFE}"/>
              </a:ext>
            </a:extLst>
          </p:cNvPr>
          <p:cNvSpPr>
            <a:spLocks noGrp="1"/>
          </p:cNvSpPr>
          <p:nvPr>
            <p:ph type="title"/>
          </p:nvPr>
        </p:nvSpPr>
        <p:spPr>
          <a:xfrm>
            <a:off x="371364" y="375187"/>
            <a:ext cx="6120680" cy="461525"/>
          </a:xfrm>
        </p:spPr>
        <p:txBody>
          <a:bodyPr/>
          <a:lstStyle/>
          <a:p>
            <a:r>
              <a:rPr lang="pl-PL" sz="2800" dirty="0" err="1">
                <a:effectLst/>
              </a:rPr>
              <a:t>Results</a:t>
            </a:r>
            <a:r>
              <a:rPr lang="pl-PL" sz="2800" dirty="0">
                <a:effectLst/>
              </a:rPr>
              <a:t> - </a:t>
            </a:r>
            <a:r>
              <a:rPr lang="pl-PL" sz="2800" dirty="0" err="1">
                <a:effectLst/>
              </a:rPr>
              <a:t>prioritised</a:t>
            </a:r>
            <a:r>
              <a:rPr lang="pl-PL" sz="2800" dirty="0">
                <a:effectLst/>
              </a:rPr>
              <a:t> </a:t>
            </a:r>
            <a:r>
              <a:rPr lang="pl-PL" sz="2800" dirty="0" err="1">
                <a:effectLst/>
              </a:rPr>
              <a:t>treatment</a:t>
            </a:r>
            <a:r>
              <a:rPr lang="pl-PL" sz="2800" dirty="0">
                <a:effectLst/>
              </a:rPr>
              <a:t> </a:t>
            </a:r>
            <a:endParaRPr lang="en-GB" sz="2800" dirty="0">
              <a:effectLst/>
            </a:endParaRPr>
          </a:p>
        </p:txBody>
      </p:sp>
      <p:graphicFrame>
        <p:nvGraphicFramePr>
          <p:cNvPr id="4" name="Table 3">
            <a:extLst>
              <a:ext uri="{FF2B5EF4-FFF2-40B4-BE49-F238E27FC236}">
                <a16:creationId xmlns:a16="http://schemas.microsoft.com/office/drawing/2014/main" id="{1C17AC87-39EE-49F5-AB08-5940DEDAA3D6}"/>
              </a:ext>
            </a:extLst>
          </p:cNvPr>
          <p:cNvGraphicFramePr>
            <a:graphicFrameLocks noGrp="1"/>
          </p:cNvGraphicFramePr>
          <p:nvPr>
            <p:extLst>
              <p:ext uri="{D42A27DB-BD31-4B8C-83A1-F6EECF244321}">
                <p14:modId xmlns:p14="http://schemas.microsoft.com/office/powerpoint/2010/main" val="2564671672"/>
              </p:ext>
            </p:extLst>
          </p:nvPr>
        </p:nvGraphicFramePr>
        <p:xfrm>
          <a:off x="263352" y="1149887"/>
          <a:ext cx="11557285" cy="4331340"/>
        </p:xfrm>
        <a:graphic>
          <a:graphicData uri="http://schemas.openxmlformats.org/drawingml/2006/table">
            <a:tbl>
              <a:tblPr firstRow="1" firstCol="1" bandRow="1">
                <a:tableStyleId>{0505E3EF-67EA-436B-97B2-0124C06EBD24}</a:tableStyleId>
              </a:tblPr>
              <a:tblGrid>
                <a:gridCol w="2586808">
                  <a:extLst>
                    <a:ext uri="{9D8B030D-6E8A-4147-A177-3AD203B41FA5}">
                      <a16:colId xmlns:a16="http://schemas.microsoft.com/office/drawing/2014/main" val="2188240120"/>
                    </a:ext>
                  </a:extLst>
                </a:gridCol>
                <a:gridCol w="969031">
                  <a:extLst>
                    <a:ext uri="{9D8B030D-6E8A-4147-A177-3AD203B41FA5}">
                      <a16:colId xmlns:a16="http://schemas.microsoft.com/office/drawing/2014/main" val="2254207868"/>
                    </a:ext>
                  </a:extLst>
                </a:gridCol>
                <a:gridCol w="1027592">
                  <a:extLst>
                    <a:ext uri="{9D8B030D-6E8A-4147-A177-3AD203B41FA5}">
                      <a16:colId xmlns:a16="http://schemas.microsoft.com/office/drawing/2014/main" val="728701947"/>
                    </a:ext>
                  </a:extLst>
                </a:gridCol>
                <a:gridCol w="863613">
                  <a:extLst>
                    <a:ext uri="{9D8B030D-6E8A-4147-A177-3AD203B41FA5}">
                      <a16:colId xmlns:a16="http://schemas.microsoft.com/office/drawing/2014/main" val="288675375"/>
                    </a:ext>
                  </a:extLst>
                </a:gridCol>
                <a:gridCol w="1305694">
                  <a:extLst>
                    <a:ext uri="{9D8B030D-6E8A-4147-A177-3AD203B41FA5}">
                      <a16:colId xmlns:a16="http://schemas.microsoft.com/office/drawing/2014/main" val="2143931441"/>
                    </a:ext>
                  </a:extLst>
                </a:gridCol>
                <a:gridCol w="858806">
                  <a:extLst>
                    <a:ext uri="{9D8B030D-6E8A-4147-A177-3AD203B41FA5}">
                      <a16:colId xmlns:a16="http://schemas.microsoft.com/office/drawing/2014/main" val="126976358"/>
                    </a:ext>
                  </a:extLst>
                </a:gridCol>
                <a:gridCol w="955029">
                  <a:extLst>
                    <a:ext uri="{9D8B030D-6E8A-4147-A177-3AD203B41FA5}">
                      <a16:colId xmlns:a16="http://schemas.microsoft.com/office/drawing/2014/main" val="1655938152"/>
                    </a:ext>
                  </a:extLst>
                </a:gridCol>
                <a:gridCol w="979904">
                  <a:extLst>
                    <a:ext uri="{9D8B030D-6E8A-4147-A177-3AD203B41FA5}">
                      <a16:colId xmlns:a16="http://schemas.microsoft.com/office/drawing/2014/main" val="2828100693"/>
                    </a:ext>
                  </a:extLst>
                </a:gridCol>
                <a:gridCol w="1038523">
                  <a:extLst>
                    <a:ext uri="{9D8B030D-6E8A-4147-A177-3AD203B41FA5}">
                      <a16:colId xmlns:a16="http://schemas.microsoft.com/office/drawing/2014/main" val="4028887974"/>
                    </a:ext>
                  </a:extLst>
                </a:gridCol>
                <a:gridCol w="972285">
                  <a:extLst>
                    <a:ext uri="{9D8B030D-6E8A-4147-A177-3AD203B41FA5}">
                      <a16:colId xmlns:a16="http://schemas.microsoft.com/office/drawing/2014/main" val="4187522937"/>
                    </a:ext>
                  </a:extLst>
                </a:gridCol>
              </a:tblGrid>
              <a:tr h="368746">
                <a:tc>
                  <a:txBody>
                    <a:bodyPr/>
                    <a:lstStyle/>
                    <a:p>
                      <a:pPr>
                        <a:lnSpc>
                          <a:spcPct val="150000"/>
                        </a:lnSpc>
                        <a:spcAft>
                          <a:spcPts val="600"/>
                        </a:spcAft>
                      </a:pPr>
                      <a:r>
                        <a:rPr lang="en-US" sz="1600" dirty="0">
                          <a:effectLst/>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gridSpan="3">
                  <a:txBody>
                    <a:bodyPr/>
                    <a:lstStyle/>
                    <a:p>
                      <a:pPr algn="ctr">
                        <a:lnSpc>
                          <a:spcPct val="115000"/>
                        </a:lnSpc>
                        <a:spcAft>
                          <a:spcPts val="600"/>
                        </a:spcAft>
                      </a:pPr>
                      <a:r>
                        <a:rPr lang="en-US" sz="1800" dirty="0">
                          <a:effectLst/>
                          <a:latin typeface="Arial" panose="020B0604020202020204" pitchFamily="34" charset="0"/>
                          <a:cs typeface="Arial" panose="020B0604020202020204" pitchFamily="34" charset="0"/>
                        </a:rPr>
                        <a:t>COPD</a:t>
                      </a:r>
                    </a:p>
                  </a:txBody>
                  <a:tcPr marL="68580" marR="68580" marT="0" marB="0"/>
                </a:tc>
                <a:tc hMerge="1">
                  <a:txBody>
                    <a:bodyPr/>
                    <a:lstStyle/>
                    <a:p>
                      <a:endParaRPr lang="en-GB"/>
                    </a:p>
                  </a:txBody>
                  <a:tcPr/>
                </a:tc>
                <a:tc hMerge="1">
                  <a:txBody>
                    <a:bodyPr/>
                    <a:lstStyle/>
                    <a:p>
                      <a:endParaRPr lang="en-GB"/>
                    </a:p>
                  </a:txBody>
                  <a:tcPr/>
                </a:tc>
                <a:tc gridSpan="3">
                  <a:txBody>
                    <a:bodyPr/>
                    <a:lstStyle/>
                    <a:p>
                      <a:pPr algn="ctr">
                        <a:lnSpc>
                          <a:spcPct val="115000"/>
                        </a:lnSpc>
                        <a:spcAft>
                          <a:spcPts val="600"/>
                        </a:spcAft>
                      </a:pPr>
                      <a:r>
                        <a:rPr lang="en-US" sz="1800" dirty="0">
                          <a:effectLst/>
                          <a:latin typeface="Arial" panose="020B0604020202020204" pitchFamily="34" charset="0"/>
                          <a:cs typeface="Arial" panose="020B0604020202020204" pitchFamily="34" charset="0"/>
                        </a:rPr>
                        <a:t>Fibrotic ILD</a:t>
                      </a:r>
                      <a:endParaRPr lang="en-GB"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hMerge="1">
                  <a:txBody>
                    <a:bodyPr/>
                    <a:lstStyle/>
                    <a:p>
                      <a:endParaRPr lang="en-GB"/>
                    </a:p>
                  </a:txBody>
                  <a:tcPr/>
                </a:tc>
                <a:tc gridSpan="3">
                  <a:txBody>
                    <a:bodyPr/>
                    <a:lstStyle/>
                    <a:p>
                      <a:pPr algn="ctr">
                        <a:lnSpc>
                          <a:spcPct val="115000"/>
                        </a:lnSpc>
                        <a:spcAft>
                          <a:spcPts val="600"/>
                        </a:spcAft>
                      </a:pPr>
                      <a:r>
                        <a:rPr lang="en-US" sz="1800" dirty="0">
                          <a:effectLst/>
                          <a:latin typeface="Arial" panose="020B0604020202020204" pitchFamily="34" charset="0"/>
                          <a:cs typeface="Arial" panose="020B0604020202020204" pitchFamily="34" charset="0"/>
                        </a:rPr>
                        <a:t>Lung Cancer</a:t>
                      </a:r>
                      <a:endParaRPr lang="en-GB" sz="18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860894506"/>
                  </a:ext>
                </a:extLst>
              </a:tr>
              <a:tr h="1260092">
                <a:tc>
                  <a:txBody>
                    <a:bodyPr/>
                    <a:lstStyle/>
                    <a:p>
                      <a:pPr>
                        <a:lnSpc>
                          <a:spcPct val="115000"/>
                        </a:lnSpc>
                        <a:spcAft>
                          <a:spcPts val="600"/>
                        </a:spcAft>
                      </a:pPr>
                      <a:r>
                        <a:rPr lang="en-US" sz="1600" dirty="0">
                          <a:effectLst/>
                        </a:rPr>
                        <a:t> </a:t>
                      </a:r>
                      <a:endParaRPr lang="en-GB"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GB" sz="1400" dirty="0">
                          <a:effectLst/>
                        </a:rPr>
                        <a:t>RM</a:t>
                      </a:r>
                    </a:p>
                    <a:p>
                      <a:pPr algn="ctr">
                        <a:lnSpc>
                          <a:spcPct val="115000"/>
                        </a:lnSpc>
                        <a:spcAft>
                          <a:spcPts val="600"/>
                        </a:spcAft>
                      </a:pPr>
                      <a:r>
                        <a:rPr lang="en-US" sz="1400" dirty="0">
                          <a:effectLst/>
                        </a:rPr>
                        <a:t>(n=336)</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PC</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(n=95)</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RM vs PC</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(χ</a:t>
                      </a:r>
                      <a:r>
                        <a:rPr lang="en-US" sz="1400" baseline="30000" dirty="0">
                          <a:effectLst/>
                          <a:latin typeface="Arial" panose="020B0604020202020204" pitchFamily="34" charset="0"/>
                          <a:cs typeface="Arial" panose="020B0604020202020204" pitchFamily="34" charset="0"/>
                        </a:rPr>
                        <a:t>2</a:t>
                      </a:r>
                      <a:r>
                        <a:rPr lang="en-US"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p>
                      <a:pPr algn="ctr">
                        <a:lnSpc>
                          <a:spcPct val="115000"/>
                        </a:lnSpc>
                        <a:spcAft>
                          <a:spcPts val="600"/>
                        </a:spcAft>
                      </a:pPr>
                      <a:r>
                        <a:rPr lang="en-US" sz="1400" dirty="0">
                          <a:effectLst/>
                          <a:latin typeface="Arial" panose="020B0604020202020204" pitchFamily="34" charset="0"/>
                          <a:cs typeface="Arial" panose="020B0604020202020204" pitchFamily="34" charset="0"/>
                        </a:rPr>
                        <a:t>p value</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RM</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(n=324)</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PC</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(n=87)</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RM vs PC</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(χ</a:t>
                      </a:r>
                      <a:r>
                        <a:rPr lang="en-US" sz="1400" baseline="30000" dirty="0">
                          <a:effectLst/>
                          <a:latin typeface="Arial" panose="020B0604020202020204" pitchFamily="34" charset="0"/>
                          <a:cs typeface="Arial" panose="020B0604020202020204" pitchFamily="34" charset="0"/>
                        </a:rPr>
                        <a:t>2</a:t>
                      </a:r>
                      <a:r>
                        <a:rPr lang="en-US"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p>
                      <a:pPr algn="ctr">
                        <a:lnSpc>
                          <a:spcPct val="115000"/>
                        </a:lnSpc>
                        <a:spcAft>
                          <a:spcPts val="600"/>
                        </a:spcAft>
                      </a:pPr>
                      <a:r>
                        <a:rPr lang="en-US" sz="1400" dirty="0">
                          <a:effectLst/>
                          <a:latin typeface="Arial" panose="020B0604020202020204" pitchFamily="34" charset="0"/>
                          <a:cs typeface="Arial" panose="020B0604020202020204" pitchFamily="34" charset="0"/>
                        </a:rPr>
                        <a:t>p value</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RM </a:t>
                      </a:r>
                      <a:endParaRPr lang="en-GB" sz="1400" dirty="0">
                        <a:effectLst/>
                        <a:latin typeface="Arial" panose="020B0604020202020204" pitchFamily="34" charset="0"/>
                        <a:cs typeface="Arial" panose="020B0604020202020204" pitchFamily="34" charset="0"/>
                      </a:endParaRPr>
                    </a:p>
                    <a:p>
                      <a:pPr algn="ctr">
                        <a:lnSpc>
                          <a:spcPct val="115000"/>
                        </a:lnSpc>
                        <a:spcAft>
                          <a:spcPts val="600"/>
                        </a:spcAft>
                      </a:pPr>
                      <a:r>
                        <a:rPr lang="en-US" sz="1400" dirty="0">
                          <a:effectLst/>
                          <a:latin typeface="Arial" panose="020B0604020202020204" pitchFamily="34" charset="0"/>
                          <a:cs typeface="Arial" panose="020B0604020202020204" pitchFamily="34" charset="0"/>
                        </a:rPr>
                        <a:t>(n=300)</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PC</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(n=102)</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GB" sz="1400" dirty="0">
                          <a:effectLst/>
                          <a:latin typeface="Arial" panose="020B0604020202020204" pitchFamily="34" charset="0"/>
                          <a:cs typeface="Arial" panose="020B0604020202020204" pitchFamily="34" charset="0"/>
                        </a:rPr>
                        <a:t>RM vs PC</a:t>
                      </a:r>
                    </a:p>
                    <a:p>
                      <a:pPr algn="ctr">
                        <a:lnSpc>
                          <a:spcPct val="115000"/>
                        </a:lnSpc>
                        <a:spcAft>
                          <a:spcPts val="600"/>
                        </a:spcAft>
                      </a:pPr>
                      <a:r>
                        <a:rPr lang="en-US" sz="1400" dirty="0">
                          <a:effectLst/>
                          <a:latin typeface="Arial" panose="020B0604020202020204" pitchFamily="34" charset="0"/>
                          <a:cs typeface="Arial" panose="020B0604020202020204" pitchFamily="34" charset="0"/>
                        </a:rPr>
                        <a:t>(χ</a:t>
                      </a:r>
                      <a:r>
                        <a:rPr lang="en-US" sz="1400" baseline="30000" dirty="0">
                          <a:effectLst/>
                          <a:latin typeface="Arial" panose="020B0604020202020204" pitchFamily="34" charset="0"/>
                          <a:cs typeface="Arial" panose="020B0604020202020204" pitchFamily="34" charset="0"/>
                        </a:rPr>
                        <a:t>2</a:t>
                      </a:r>
                      <a:r>
                        <a:rPr lang="en-US" sz="1400" dirty="0">
                          <a:effectLst/>
                          <a:latin typeface="Arial" panose="020B0604020202020204" pitchFamily="34" charset="0"/>
                          <a:cs typeface="Arial" panose="020B0604020202020204" pitchFamily="34" charset="0"/>
                        </a:rPr>
                        <a:t>) </a:t>
                      </a:r>
                      <a:endParaRPr lang="en-GB" sz="1400" dirty="0">
                        <a:effectLst/>
                        <a:latin typeface="Arial" panose="020B0604020202020204" pitchFamily="34" charset="0"/>
                        <a:cs typeface="Arial" panose="020B0604020202020204" pitchFamily="34" charset="0"/>
                      </a:endParaRPr>
                    </a:p>
                    <a:p>
                      <a:pPr algn="ctr">
                        <a:lnSpc>
                          <a:spcPct val="115000"/>
                        </a:lnSpc>
                        <a:spcAft>
                          <a:spcPts val="600"/>
                        </a:spcAft>
                      </a:pPr>
                      <a:r>
                        <a:rPr lang="en-US" sz="1400" dirty="0">
                          <a:effectLst/>
                          <a:latin typeface="Arial" panose="020B0604020202020204" pitchFamily="34" charset="0"/>
                          <a:cs typeface="Arial" panose="020B0604020202020204" pitchFamily="34" charset="0"/>
                        </a:rPr>
                        <a:t>p value</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375764794"/>
                  </a:ext>
                </a:extLst>
              </a:tr>
              <a:tr h="601910">
                <a:tc>
                  <a:txBody>
                    <a:bodyPr/>
                    <a:lstStyle/>
                    <a:p>
                      <a:pPr>
                        <a:lnSpc>
                          <a:spcPct val="115000"/>
                        </a:lnSpc>
                        <a:spcAft>
                          <a:spcPts val="600"/>
                        </a:spcAft>
                      </a:pPr>
                      <a:r>
                        <a:rPr lang="en-US" sz="1400" b="0" dirty="0">
                          <a:effectLst/>
                          <a:latin typeface="Arial" panose="020B0604020202020204" pitchFamily="34" charset="0"/>
                          <a:cs typeface="Arial" panose="020B0604020202020204" pitchFamily="34" charset="0"/>
                        </a:rPr>
                        <a:t>Drug treatment for breathlessness</a:t>
                      </a:r>
                      <a:endParaRPr lang="en-GB" sz="14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rPr>
                        <a:t>70 (21%)</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US" sz="1400" b="1" dirty="0">
                          <a:solidFill>
                            <a:srgbClr val="0000CC"/>
                          </a:solidFill>
                          <a:effectLst/>
                          <a:latin typeface="Arial" panose="020B0604020202020204" pitchFamily="34" charset="0"/>
                          <a:cs typeface="Arial" panose="020B0604020202020204" pitchFamily="34" charset="0"/>
                        </a:rPr>
                        <a:t>52 (55%)</a:t>
                      </a:r>
                      <a:endParaRPr lang="en-GB" sz="1400" b="1" dirty="0">
                        <a:solidFill>
                          <a:srgbClr val="0000CC"/>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rowSpan="6">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p&lt;0.001</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b="1" dirty="0">
                          <a:solidFill>
                            <a:srgbClr val="FF0000"/>
                          </a:solidFill>
                          <a:effectLst/>
                          <a:latin typeface="Arial" panose="020B0604020202020204" pitchFamily="34" charset="0"/>
                          <a:cs typeface="Arial" panose="020B0604020202020204" pitchFamily="34" charset="0"/>
                        </a:rPr>
                        <a:t>78 (24%)</a:t>
                      </a:r>
                      <a:endParaRPr lang="en-GB" sz="1400" b="1"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b="1" dirty="0">
                          <a:solidFill>
                            <a:srgbClr val="0000CC"/>
                          </a:solidFill>
                          <a:effectLst/>
                          <a:latin typeface="Arial" panose="020B0604020202020204" pitchFamily="34" charset="0"/>
                          <a:cs typeface="Arial" panose="020B0604020202020204" pitchFamily="34" charset="0"/>
                        </a:rPr>
                        <a:t>35 (40%)</a:t>
                      </a:r>
                      <a:endParaRPr lang="en-GB" sz="1400" b="1" dirty="0">
                        <a:solidFill>
                          <a:srgbClr val="0000CC"/>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rowSpan="6">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p&lt;0.001</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b="1" dirty="0">
                          <a:solidFill>
                            <a:srgbClr val="FF0000"/>
                          </a:solidFill>
                          <a:effectLst/>
                          <a:latin typeface="Arial" panose="020B0604020202020204" pitchFamily="34" charset="0"/>
                          <a:cs typeface="Arial" panose="020B0604020202020204" pitchFamily="34" charset="0"/>
                        </a:rPr>
                        <a:t>174 (58%)</a:t>
                      </a:r>
                      <a:endParaRPr lang="en-GB" sz="1400" b="1"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b="1" dirty="0">
                          <a:solidFill>
                            <a:srgbClr val="0000CC"/>
                          </a:solidFill>
                          <a:effectLst/>
                          <a:latin typeface="Arial" panose="020B0604020202020204" pitchFamily="34" charset="0"/>
                          <a:cs typeface="Arial" panose="020B0604020202020204" pitchFamily="34" charset="0"/>
                        </a:rPr>
                        <a:t>76 (75%)</a:t>
                      </a:r>
                      <a:endParaRPr lang="en-GB" sz="1400" b="1" dirty="0">
                        <a:solidFill>
                          <a:srgbClr val="0000CC"/>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rowSpan="6">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p=0.001</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173335604"/>
                  </a:ext>
                </a:extLst>
              </a:tr>
              <a:tr h="313120">
                <a:tc>
                  <a:txBody>
                    <a:bodyPr/>
                    <a:lstStyle/>
                    <a:p>
                      <a:pPr>
                        <a:lnSpc>
                          <a:spcPct val="115000"/>
                        </a:lnSpc>
                        <a:spcAft>
                          <a:spcPts val="600"/>
                        </a:spcAft>
                      </a:pPr>
                      <a:r>
                        <a:rPr lang="en-US" sz="1400" b="0" dirty="0">
                          <a:effectLst/>
                          <a:latin typeface="Arial" panose="020B0604020202020204" pitchFamily="34" charset="0"/>
                          <a:cs typeface="Arial" panose="020B0604020202020204" pitchFamily="34" charset="0"/>
                        </a:rPr>
                        <a:t>Re-assess O</a:t>
                      </a:r>
                      <a:r>
                        <a:rPr lang="en-US" sz="1400" b="0" baseline="-25000" dirty="0">
                          <a:effectLst/>
                          <a:latin typeface="Arial" panose="020B0604020202020204" pitchFamily="34" charset="0"/>
                          <a:cs typeface="Arial" panose="020B0604020202020204" pitchFamily="34" charset="0"/>
                        </a:rPr>
                        <a:t>2</a:t>
                      </a:r>
                      <a:r>
                        <a:rPr lang="en-US" sz="1400" b="0" dirty="0">
                          <a:effectLst/>
                          <a:latin typeface="Arial" panose="020B0604020202020204" pitchFamily="34" charset="0"/>
                          <a:cs typeface="Arial" panose="020B0604020202020204" pitchFamily="34" charset="0"/>
                        </a:rPr>
                        <a:t> prescription</a:t>
                      </a:r>
                      <a:endParaRPr lang="en-GB" sz="14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rPr>
                        <a:t>29 (9%)</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2 (2%)</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b="1" dirty="0">
                          <a:solidFill>
                            <a:srgbClr val="FF0000"/>
                          </a:solidFill>
                          <a:effectLst/>
                          <a:latin typeface="Arial" panose="020B0604020202020204" pitchFamily="34" charset="0"/>
                          <a:cs typeface="Arial" panose="020B0604020202020204" pitchFamily="34" charset="0"/>
                        </a:rPr>
                        <a:t>79 (24%)</a:t>
                      </a:r>
                      <a:endParaRPr lang="en-GB" sz="1400" b="1"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3 (3%)</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23 (8%)</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1 (1%)</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extLst>
                  <a:ext uri="{0D108BD9-81ED-4DB2-BD59-A6C34878D82A}">
                    <a16:rowId xmlns:a16="http://schemas.microsoft.com/office/drawing/2014/main" val="3617320101"/>
                  </a:ext>
                </a:extLst>
              </a:tr>
              <a:tr h="601910">
                <a:tc>
                  <a:txBody>
                    <a:bodyPr/>
                    <a:lstStyle/>
                    <a:p>
                      <a:pPr>
                        <a:lnSpc>
                          <a:spcPct val="115000"/>
                        </a:lnSpc>
                        <a:spcAft>
                          <a:spcPts val="600"/>
                        </a:spcAft>
                      </a:pPr>
                      <a:r>
                        <a:rPr lang="it-IT" sz="1400" b="0" dirty="0">
                          <a:effectLst/>
                          <a:latin typeface="Arial" panose="020B0604020202020204" pitchFamily="34" charset="0"/>
                          <a:cs typeface="Arial" panose="020B0604020202020204" pitchFamily="34" charset="0"/>
                        </a:rPr>
                        <a:t>Non-pharmacological, non-exercise intervention </a:t>
                      </a:r>
                      <a:endParaRPr lang="en-GB" sz="14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rPr>
                        <a:t>28 (8%)</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25 (26%)</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28 (9%)</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24 (28%)</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29 (10%)</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15 (15%)</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extLst>
                  <a:ext uri="{0D108BD9-81ED-4DB2-BD59-A6C34878D82A}">
                    <a16:rowId xmlns:a16="http://schemas.microsoft.com/office/drawing/2014/main" val="2049360272"/>
                  </a:ext>
                </a:extLst>
              </a:tr>
              <a:tr h="601910">
                <a:tc>
                  <a:txBody>
                    <a:bodyPr/>
                    <a:lstStyle/>
                    <a:p>
                      <a:pPr>
                        <a:lnSpc>
                          <a:spcPct val="115000"/>
                        </a:lnSpc>
                        <a:spcAft>
                          <a:spcPts val="600"/>
                        </a:spcAft>
                      </a:pPr>
                      <a:r>
                        <a:rPr lang="en-US" sz="1400" b="0" dirty="0">
                          <a:effectLst/>
                          <a:latin typeface="Arial" panose="020B0604020202020204" pitchFamily="34" charset="0"/>
                          <a:cs typeface="Arial" panose="020B0604020202020204" pitchFamily="34" charset="0"/>
                        </a:rPr>
                        <a:t>Exercise training / rehabilitation</a:t>
                      </a:r>
                      <a:endParaRPr lang="en-GB" sz="14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b="1" dirty="0">
                          <a:solidFill>
                            <a:srgbClr val="FF0000"/>
                          </a:solidFill>
                          <a:effectLst/>
                        </a:rPr>
                        <a:t>166 (49%)</a:t>
                      </a:r>
                      <a:endParaRPr lang="en-GB" sz="14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7 (7%)</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b="1" dirty="0">
                          <a:solidFill>
                            <a:srgbClr val="FF0000"/>
                          </a:solidFill>
                          <a:effectLst/>
                          <a:latin typeface="Arial" panose="020B0604020202020204" pitchFamily="34" charset="0"/>
                          <a:cs typeface="Arial" panose="020B0604020202020204" pitchFamily="34" charset="0"/>
                        </a:rPr>
                        <a:t>96 (30%)</a:t>
                      </a:r>
                      <a:endParaRPr lang="en-GB" sz="1400" b="1" dirty="0">
                        <a:solidFill>
                          <a:srgbClr val="FF0000"/>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16 (18%)</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10 (3%)</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1 (1%)</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extLst>
                  <a:ext uri="{0D108BD9-81ED-4DB2-BD59-A6C34878D82A}">
                    <a16:rowId xmlns:a16="http://schemas.microsoft.com/office/drawing/2014/main" val="3450147272"/>
                  </a:ext>
                </a:extLst>
              </a:tr>
              <a:tr h="291826">
                <a:tc>
                  <a:txBody>
                    <a:bodyPr/>
                    <a:lstStyle/>
                    <a:p>
                      <a:pPr>
                        <a:lnSpc>
                          <a:spcPct val="115000"/>
                        </a:lnSpc>
                        <a:spcAft>
                          <a:spcPts val="600"/>
                        </a:spcAft>
                      </a:pPr>
                      <a:r>
                        <a:rPr lang="en-US" sz="1400" b="0" dirty="0">
                          <a:effectLst/>
                          <a:latin typeface="Arial" panose="020B0604020202020204" pitchFamily="34" charset="0"/>
                          <a:cs typeface="Arial" panose="020B0604020202020204" pitchFamily="34" charset="0"/>
                        </a:rPr>
                        <a:t>Psychological assessment</a:t>
                      </a:r>
                      <a:endParaRPr lang="en-GB" sz="14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rPr>
                        <a:t>31 (9%)</a:t>
                      </a:r>
                      <a:endParaRPr lang="en-GB" sz="14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5 (5%)</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30 (9%)</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6 (7%)</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58 (19%)</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7 (7%)</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extLst>
                  <a:ext uri="{0D108BD9-81ED-4DB2-BD59-A6C34878D82A}">
                    <a16:rowId xmlns:a16="http://schemas.microsoft.com/office/drawing/2014/main" val="1227110686"/>
                  </a:ext>
                </a:extLst>
              </a:tr>
              <a:tr h="291826">
                <a:tc>
                  <a:txBody>
                    <a:bodyPr/>
                    <a:lstStyle/>
                    <a:p>
                      <a:pPr>
                        <a:lnSpc>
                          <a:spcPct val="115000"/>
                        </a:lnSpc>
                        <a:spcAft>
                          <a:spcPts val="600"/>
                        </a:spcAft>
                      </a:pPr>
                      <a:r>
                        <a:rPr lang="en-US" sz="1400" b="0" dirty="0">
                          <a:effectLst/>
                          <a:latin typeface="Arial" panose="020B0604020202020204" pitchFamily="34" charset="0"/>
                          <a:cs typeface="Arial" panose="020B0604020202020204" pitchFamily="34" charset="0"/>
                        </a:rPr>
                        <a:t>Other</a:t>
                      </a:r>
                      <a:endParaRPr lang="en-GB" sz="1400" b="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rPr>
                        <a:t>12 (4%)</a:t>
                      </a:r>
                      <a:endParaRPr lang="en-GB" sz="14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4 (4%)</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13 (4%)</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3 (3%)</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tc>
                  <a:txBody>
                    <a:bodyPr/>
                    <a:lstStyle/>
                    <a:p>
                      <a:pPr algn="ctr">
                        <a:lnSpc>
                          <a:spcPct val="115000"/>
                        </a:lnSpc>
                        <a:spcAft>
                          <a:spcPts val="600"/>
                        </a:spcAft>
                      </a:pPr>
                      <a:r>
                        <a:rPr lang="en-US" sz="1400">
                          <a:effectLst/>
                          <a:latin typeface="Arial" panose="020B0604020202020204" pitchFamily="34" charset="0"/>
                          <a:cs typeface="Arial" panose="020B0604020202020204" pitchFamily="34" charset="0"/>
                        </a:rPr>
                        <a:t>6 (2%)</a:t>
                      </a:r>
                      <a:endParaRPr lang="en-GB" sz="14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lnSpc>
                          <a:spcPct val="115000"/>
                        </a:lnSpc>
                        <a:spcAft>
                          <a:spcPts val="600"/>
                        </a:spcAft>
                      </a:pPr>
                      <a:r>
                        <a:rPr lang="en-US" sz="1400" dirty="0">
                          <a:effectLst/>
                          <a:latin typeface="Arial" panose="020B0604020202020204" pitchFamily="34" charset="0"/>
                          <a:cs typeface="Arial" panose="020B0604020202020204" pitchFamily="34" charset="0"/>
                        </a:rPr>
                        <a:t>2 (2%)</a:t>
                      </a:r>
                      <a:endParaRPr lang="en-GB" sz="14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vMerge="1">
                  <a:txBody>
                    <a:bodyPr/>
                    <a:lstStyle/>
                    <a:p>
                      <a:endParaRPr lang="en-GB"/>
                    </a:p>
                  </a:txBody>
                  <a:tcPr/>
                </a:tc>
                <a:extLst>
                  <a:ext uri="{0D108BD9-81ED-4DB2-BD59-A6C34878D82A}">
                    <a16:rowId xmlns:a16="http://schemas.microsoft.com/office/drawing/2014/main" val="1385797885"/>
                  </a:ext>
                </a:extLst>
              </a:tr>
            </a:tbl>
          </a:graphicData>
        </a:graphic>
      </p:graphicFrame>
      <p:sp>
        <p:nvSpPr>
          <p:cNvPr id="5" name="Owal 4">
            <a:extLst>
              <a:ext uri="{FF2B5EF4-FFF2-40B4-BE49-F238E27FC236}">
                <a16:creationId xmlns:a16="http://schemas.microsoft.com/office/drawing/2014/main" id="{C9124DA2-2A58-42FA-A6CB-8AC8345FD84C}"/>
              </a:ext>
            </a:extLst>
          </p:cNvPr>
          <p:cNvSpPr/>
          <p:nvPr/>
        </p:nvSpPr>
        <p:spPr>
          <a:xfrm>
            <a:off x="7962933" y="2587514"/>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6" name="Owal 5">
            <a:extLst>
              <a:ext uri="{FF2B5EF4-FFF2-40B4-BE49-F238E27FC236}">
                <a16:creationId xmlns:a16="http://schemas.microsoft.com/office/drawing/2014/main" id="{2E76FDC8-1939-483D-B30B-E47AFF1C8EB3}"/>
              </a:ext>
            </a:extLst>
          </p:cNvPr>
          <p:cNvSpPr/>
          <p:nvPr/>
        </p:nvSpPr>
        <p:spPr>
          <a:xfrm>
            <a:off x="4907868" y="2669152"/>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7" name="Prostokąt 6">
            <a:extLst>
              <a:ext uri="{FF2B5EF4-FFF2-40B4-BE49-F238E27FC236}">
                <a16:creationId xmlns:a16="http://schemas.microsoft.com/office/drawing/2014/main" id="{1A16E789-0BCC-402A-ACB9-42DD8BF46B7C}"/>
              </a:ext>
            </a:extLst>
          </p:cNvPr>
          <p:cNvSpPr/>
          <p:nvPr/>
        </p:nvSpPr>
        <p:spPr>
          <a:xfrm>
            <a:off x="5506719" y="6022459"/>
            <a:ext cx="6451601" cy="338554"/>
          </a:xfrm>
          <a:prstGeom prst="rect">
            <a:avLst/>
          </a:prstGeom>
        </p:spPr>
        <p:txBody>
          <a:bodyPr wrap="square">
            <a:spAutoFit/>
          </a:bodyPr>
          <a:lstStyle/>
          <a:p>
            <a:r>
              <a:rPr lang="pl-PL" sz="1600" i="1" dirty="0">
                <a:solidFill>
                  <a:srgbClr val="212121"/>
                </a:solidFill>
              </a:rPr>
              <a:t>Krajnik M, Hepgul N, </a:t>
            </a:r>
            <a:r>
              <a:rPr lang="pl-PL" sz="1600" i="1" dirty="0" err="1">
                <a:solidFill>
                  <a:srgbClr val="212121"/>
                </a:solidFill>
              </a:rPr>
              <a:t>Wilcock</a:t>
            </a:r>
            <a:r>
              <a:rPr lang="pl-PL" sz="1600" i="1" dirty="0">
                <a:solidFill>
                  <a:srgbClr val="212121"/>
                </a:solidFill>
              </a:rPr>
              <a:t> A,  et al.  BMC </a:t>
            </a:r>
            <a:r>
              <a:rPr lang="pl-PL" sz="1600" i="1" dirty="0" err="1">
                <a:solidFill>
                  <a:srgbClr val="212121"/>
                </a:solidFill>
              </a:rPr>
              <a:t>Pulm</a:t>
            </a:r>
            <a:r>
              <a:rPr lang="pl-PL" sz="1600" i="1" dirty="0">
                <a:solidFill>
                  <a:srgbClr val="212121"/>
                </a:solidFill>
              </a:rPr>
              <a:t> Med. 2022;22(1):41.</a:t>
            </a:r>
            <a:endParaRPr lang="pl-PL" sz="1600" i="1" dirty="0"/>
          </a:p>
        </p:txBody>
      </p:sp>
      <p:sp>
        <p:nvSpPr>
          <p:cNvPr id="8" name="Owal 7">
            <a:extLst>
              <a:ext uri="{FF2B5EF4-FFF2-40B4-BE49-F238E27FC236}">
                <a16:creationId xmlns:a16="http://schemas.microsoft.com/office/drawing/2014/main" id="{F473B93F-3798-442D-9881-1B3E16DB69AD}"/>
              </a:ext>
            </a:extLst>
          </p:cNvPr>
          <p:cNvSpPr/>
          <p:nvPr/>
        </p:nvSpPr>
        <p:spPr>
          <a:xfrm>
            <a:off x="10920536" y="2587514"/>
            <a:ext cx="802638" cy="74339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3" name="TextBox 7">
            <a:extLst>
              <a:ext uri="{FF2B5EF4-FFF2-40B4-BE49-F238E27FC236}">
                <a16:creationId xmlns:a16="http://schemas.microsoft.com/office/drawing/2014/main" id="{56909391-8FE5-E24A-EB1E-1E6264DB5AEA}"/>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custDataLst>
      <p:tags r:id="rId1"/>
    </p:custDataLst>
    <p:extLst>
      <p:ext uri="{BB962C8B-B14F-4D97-AF65-F5344CB8AC3E}">
        <p14:creationId xmlns:p14="http://schemas.microsoft.com/office/powerpoint/2010/main" val="1678248643"/>
      </p:ext>
    </p:extLst>
  </p:cSld>
  <p:clrMapOvr>
    <a:masterClrMapping/>
  </p:clrMapOvr>
  <mc:AlternateContent xmlns:mc="http://schemas.openxmlformats.org/markup-compatibility/2006" xmlns:p14="http://schemas.microsoft.com/office/powerpoint/2010/main">
    <mc:Choice Requires="p14">
      <p:transition p14:dur="0" advTm="46330"/>
    </mc:Choice>
    <mc:Fallback xmlns="">
      <p:transition advTm="4633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a:extLst>
              <a:ext uri="{FF2B5EF4-FFF2-40B4-BE49-F238E27FC236}">
                <a16:creationId xmlns:a16="http://schemas.microsoft.com/office/drawing/2014/main" id="{47778859-465A-4833-9029-5D93A248418D}"/>
              </a:ext>
            </a:extLst>
          </p:cNvPr>
          <p:cNvSpPr/>
          <p:nvPr/>
        </p:nvSpPr>
        <p:spPr>
          <a:xfrm>
            <a:off x="515380" y="3645024"/>
            <a:ext cx="11017224" cy="1938992"/>
          </a:xfrm>
          <a:prstGeom prst="rect">
            <a:avLst/>
          </a:prstGeom>
        </p:spPr>
        <p:txBody>
          <a:bodyPr wrap="square">
            <a:spAutoFit/>
          </a:bodyPr>
          <a:lstStyle/>
          <a:p>
            <a:pPr>
              <a:spcBef>
                <a:spcPts val="0"/>
              </a:spcBef>
              <a:spcAft>
                <a:spcPts val="0"/>
              </a:spcAft>
            </a:pPr>
            <a:r>
              <a:rPr lang="en-GB" b="1" dirty="0">
                <a:solidFill>
                  <a:srgbClr val="0000CC"/>
                </a:solidFill>
                <a:latin typeface="Arial" panose="020B0604020202020204" pitchFamily="34" charset="0"/>
                <a:ea typeface="Times New Roman" panose="02020603050405020304" pitchFamily="18" charset="0"/>
                <a:cs typeface="Arial" panose="020B0604020202020204" pitchFamily="34" charset="0"/>
              </a:rPr>
              <a:t>Referrals to palliative care</a:t>
            </a:r>
            <a:endParaRPr lang="pl-PL" b="1" dirty="0">
              <a:solidFill>
                <a:srgbClr val="0000CC"/>
              </a:solidFill>
              <a:latin typeface="Arial" panose="020B0604020202020204" pitchFamily="34" charset="0"/>
              <a:ea typeface="Times New Roman" panose="02020603050405020304" pitchFamily="18" charset="0"/>
              <a:cs typeface="Arial" panose="020B0604020202020204" pitchFamily="34" charset="0"/>
            </a:endParaRPr>
          </a:p>
          <a:p>
            <a:pPr algn="just">
              <a:spcBef>
                <a:spcPts val="0"/>
              </a:spcBef>
              <a:spcAft>
                <a:spcPts val="0"/>
              </a:spcAft>
            </a:pPr>
            <a:r>
              <a:rPr lang="en-US" dirty="0">
                <a:latin typeface="Arial" panose="020B0604020202020204" pitchFamily="34" charset="0"/>
                <a:ea typeface="Calibri" panose="020F0502020204030204" pitchFamily="34" charset="0"/>
                <a:cs typeface="Arial" panose="020B0604020202020204" pitchFamily="34" charset="0"/>
              </a:rPr>
              <a:t>Across all three vignettes, most RM physicians stated that they would refer such patients to PC to provide ongoing palliation of breathlessness and other symptoms or for advice about palliation of breathlessness (COPD 73%, </a:t>
            </a:r>
            <a:r>
              <a:rPr lang="en-US" dirty="0" err="1">
                <a:latin typeface="Arial" panose="020B0604020202020204" pitchFamily="34" charset="0"/>
                <a:ea typeface="Calibri" panose="020F0502020204030204" pitchFamily="34" charset="0"/>
                <a:cs typeface="Arial" panose="020B0604020202020204" pitchFamily="34" charset="0"/>
              </a:rPr>
              <a:t>fILD</a:t>
            </a:r>
            <a:r>
              <a:rPr lang="en-US" dirty="0">
                <a:latin typeface="Arial" panose="020B0604020202020204" pitchFamily="34" charset="0"/>
                <a:ea typeface="Calibri" panose="020F0502020204030204" pitchFamily="34" charset="0"/>
                <a:cs typeface="Arial" panose="020B0604020202020204" pitchFamily="34" charset="0"/>
              </a:rPr>
              <a:t> 71%, LC 93%). </a:t>
            </a:r>
            <a:endParaRPr lang="pl-PL" dirty="0">
              <a:effectLst/>
              <a:latin typeface="Arial" panose="020B0604020202020204" pitchFamily="34" charset="0"/>
              <a:ea typeface="Calibri" panose="020F0502020204030204" pitchFamily="34" charset="0"/>
              <a:cs typeface="Arial" panose="020B0604020202020204" pitchFamily="34" charset="0"/>
            </a:endParaRPr>
          </a:p>
        </p:txBody>
      </p:sp>
      <p:sp>
        <p:nvSpPr>
          <p:cNvPr id="3" name="Prostokąt 2">
            <a:extLst>
              <a:ext uri="{FF2B5EF4-FFF2-40B4-BE49-F238E27FC236}">
                <a16:creationId xmlns:a16="http://schemas.microsoft.com/office/drawing/2014/main" id="{595435BC-FB60-464C-8913-D1B6792CCE5C}"/>
              </a:ext>
            </a:extLst>
          </p:cNvPr>
          <p:cNvSpPr/>
          <p:nvPr/>
        </p:nvSpPr>
        <p:spPr>
          <a:xfrm>
            <a:off x="335360" y="1060400"/>
            <a:ext cx="11447103" cy="2308324"/>
          </a:xfrm>
          <a:prstGeom prst="rect">
            <a:avLst/>
          </a:prstGeom>
        </p:spPr>
        <p:txBody>
          <a:bodyPr wrap="square">
            <a:spAutoFit/>
          </a:bodyPr>
          <a:lstStyle/>
          <a:p>
            <a:r>
              <a:rPr lang="pl-PL" b="1" dirty="0" err="1">
                <a:solidFill>
                  <a:srgbClr val="0000CC"/>
                </a:solidFill>
                <a:latin typeface="Arial" panose="020B0604020202020204" pitchFamily="34" charset="0"/>
                <a:cs typeface="Arial" panose="020B0604020202020204" pitchFamily="34" charset="0"/>
              </a:rPr>
              <a:t>Prioritised</a:t>
            </a:r>
            <a:r>
              <a:rPr lang="pl-PL" b="1" dirty="0">
                <a:solidFill>
                  <a:srgbClr val="0000CC"/>
                </a:solidFill>
                <a:latin typeface="Arial" panose="020B0604020202020204" pitchFamily="34" charset="0"/>
                <a:cs typeface="Arial" panose="020B0604020202020204" pitchFamily="34" charset="0"/>
              </a:rPr>
              <a:t> </a:t>
            </a:r>
            <a:r>
              <a:rPr lang="pl-PL" b="1" dirty="0" err="1">
                <a:solidFill>
                  <a:srgbClr val="0000CC"/>
                </a:solidFill>
                <a:latin typeface="Arial" panose="020B0604020202020204" pitchFamily="34" charset="0"/>
                <a:cs typeface="Arial" panose="020B0604020202020204" pitchFamily="34" charset="0"/>
              </a:rPr>
              <a:t>treatment</a:t>
            </a:r>
            <a:endParaRPr lang="pl-PL" b="1" dirty="0">
              <a:solidFill>
                <a:srgbClr val="0000CC"/>
              </a:solidFill>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dirty="0">
                <a:solidFill>
                  <a:srgbClr val="212121"/>
                </a:solidFill>
                <a:latin typeface="Arial" panose="020B0604020202020204" pitchFamily="34" charset="0"/>
                <a:cs typeface="Arial" panose="020B0604020202020204" pitchFamily="34" charset="0"/>
              </a:rPr>
              <a:t>RM physicians </a:t>
            </a:r>
            <a:r>
              <a:rPr lang="pl-PL" dirty="0">
                <a:solidFill>
                  <a:srgbClr val="212121"/>
                </a:solidFill>
                <a:latin typeface="Arial" panose="020B0604020202020204" pitchFamily="34" charset="0"/>
                <a:cs typeface="Arial" panose="020B0604020202020204" pitchFamily="34" charset="0"/>
              </a:rPr>
              <a:t>- </a:t>
            </a:r>
            <a:r>
              <a:rPr lang="en-US" dirty="0">
                <a:solidFill>
                  <a:srgbClr val="212121"/>
                </a:solidFill>
                <a:latin typeface="Arial" panose="020B0604020202020204" pitchFamily="34" charset="0"/>
                <a:cs typeface="Arial" panose="020B0604020202020204" pitchFamily="34" charset="0"/>
              </a:rPr>
              <a:t>exercise/rehabilitation for COPD (49%), and drug treatment for LC (58%)</a:t>
            </a:r>
            <a:r>
              <a:rPr lang="pl-PL" dirty="0">
                <a:solidFill>
                  <a:srgbClr val="212121"/>
                </a:solidFill>
                <a:latin typeface="Arial" panose="020B0604020202020204" pitchFamily="34" charset="0"/>
                <a:cs typeface="Arial" panose="020B0604020202020204" pitchFamily="34" charset="0"/>
              </a:rPr>
              <a:t>. F</a:t>
            </a:r>
            <a:r>
              <a:rPr lang="en-US" dirty="0">
                <a:latin typeface="Arial" panose="020B0604020202020204" pitchFamily="34" charset="0"/>
                <a:cs typeface="Arial" panose="020B0604020202020204" pitchFamily="34" charset="0"/>
              </a:rPr>
              <a:t>or </a:t>
            </a:r>
            <a:r>
              <a:rPr lang="en-US" dirty="0" err="1">
                <a:latin typeface="Arial" panose="020B0604020202020204" pitchFamily="34" charset="0"/>
                <a:cs typeface="Arial" panose="020B0604020202020204" pitchFamily="34" charset="0"/>
              </a:rPr>
              <a:t>fILD</a:t>
            </a:r>
            <a:r>
              <a:rPr lang="pl-PL" dirty="0">
                <a:latin typeface="Arial" panose="020B0604020202020204" pitchFamily="34" charset="0"/>
                <a:cs typeface="Arial" panose="020B0604020202020204" pitchFamily="34" charset="0"/>
              </a:rPr>
              <a:t> - b</a:t>
            </a:r>
            <a:r>
              <a:rPr lang="en-US" dirty="0" err="1">
                <a:latin typeface="Arial" panose="020B0604020202020204" pitchFamily="34" charset="0"/>
                <a:cs typeface="Arial" panose="020B0604020202020204" pitchFamily="34" charset="0"/>
              </a:rPr>
              <a:t>alanced</a:t>
            </a:r>
            <a:r>
              <a:rPr lang="en-US" dirty="0">
                <a:latin typeface="Arial" panose="020B0604020202020204" pitchFamily="34" charset="0"/>
                <a:cs typeface="Arial" panose="020B0604020202020204" pitchFamily="34" charset="0"/>
              </a:rPr>
              <a:t> between drug treatment (24%), exercise/rehabilitation (30%), and re-assessment of oxygen prescription (24%). </a:t>
            </a:r>
            <a:endParaRPr lang="pl-PL"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US" dirty="0">
                <a:latin typeface="Arial" panose="020B0604020202020204" pitchFamily="34" charset="0"/>
                <a:cs typeface="Arial" panose="020B0604020202020204" pitchFamily="34" charset="0"/>
              </a:rPr>
              <a:t>PC physicians </a:t>
            </a:r>
            <a:r>
              <a:rPr lang="pl-PL"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drug treatment regardless of diagnosis but especially for LC (75%).</a:t>
            </a:r>
            <a:endParaRPr lang="pl-PL" dirty="0">
              <a:latin typeface="Arial" panose="020B0604020202020204" pitchFamily="34" charset="0"/>
              <a:cs typeface="Arial" panose="020B0604020202020204" pitchFamily="34" charset="0"/>
            </a:endParaRPr>
          </a:p>
        </p:txBody>
      </p:sp>
      <p:sp>
        <p:nvSpPr>
          <p:cNvPr id="4" name="Title 1">
            <a:extLst>
              <a:ext uri="{FF2B5EF4-FFF2-40B4-BE49-F238E27FC236}">
                <a16:creationId xmlns:a16="http://schemas.microsoft.com/office/drawing/2014/main" id="{F778155A-AE86-4B9B-9134-73D9D8524AF2}"/>
              </a:ext>
            </a:extLst>
          </p:cNvPr>
          <p:cNvSpPr txBox="1">
            <a:spLocks/>
          </p:cNvSpPr>
          <p:nvPr/>
        </p:nvSpPr>
        <p:spPr>
          <a:xfrm>
            <a:off x="371364" y="375187"/>
            <a:ext cx="10189132" cy="461525"/>
          </a:xfrm>
          <a:prstGeom prst="rect">
            <a:avLst/>
          </a:prstGeom>
        </p:spPr>
        <p:txBody>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pl-PL" sz="2600" kern="0" dirty="0" err="1">
                <a:effectLst/>
              </a:rPr>
              <a:t>Results</a:t>
            </a:r>
            <a:r>
              <a:rPr lang="pl-PL" sz="2600" kern="0" dirty="0">
                <a:effectLst/>
              </a:rPr>
              <a:t> - </a:t>
            </a:r>
            <a:r>
              <a:rPr lang="pl-PL" sz="2600" kern="0" dirty="0" err="1">
                <a:effectLst/>
              </a:rPr>
              <a:t>prioritised</a:t>
            </a:r>
            <a:r>
              <a:rPr lang="pl-PL" sz="2600" kern="0" dirty="0">
                <a:effectLst/>
              </a:rPr>
              <a:t> </a:t>
            </a:r>
            <a:r>
              <a:rPr lang="pl-PL" sz="2600" kern="0" dirty="0" err="1">
                <a:effectLst/>
              </a:rPr>
              <a:t>treatment</a:t>
            </a:r>
            <a:r>
              <a:rPr lang="pl-PL" sz="2600" kern="0" dirty="0">
                <a:effectLst/>
              </a:rPr>
              <a:t> &amp; </a:t>
            </a:r>
            <a:r>
              <a:rPr lang="pl-PL" sz="2600" kern="0" dirty="0" err="1">
                <a:effectLst/>
              </a:rPr>
              <a:t>referrals</a:t>
            </a:r>
            <a:r>
              <a:rPr lang="pl-PL" sz="2600" kern="0" dirty="0">
                <a:effectLst/>
              </a:rPr>
              <a:t> to PC</a:t>
            </a:r>
            <a:endParaRPr lang="en-GB" sz="2600" kern="0" dirty="0">
              <a:effectLst/>
            </a:endParaRPr>
          </a:p>
        </p:txBody>
      </p:sp>
      <p:sp>
        <p:nvSpPr>
          <p:cNvPr id="5" name="TextBox 7">
            <a:extLst>
              <a:ext uri="{FF2B5EF4-FFF2-40B4-BE49-F238E27FC236}">
                <a16:creationId xmlns:a16="http://schemas.microsoft.com/office/drawing/2014/main" id="{F4D454D3-E1E9-51C2-4E67-E63759EB31DA}"/>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21062674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ela 3">
            <a:extLst>
              <a:ext uri="{FF2B5EF4-FFF2-40B4-BE49-F238E27FC236}">
                <a16:creationId xmlns:a16="http://schemas.microsoft.com/office/drawing/2014/main" id="{30F0221D-C123-439E-B0FC-062F53E6F0D2}"/>
              </a:ext>
            </a:extLst>
          </p:cNvPr>
          <p:cNvGraphicFramePr>
            <a:graphicFrameLocks noGrp="1"/>
          </p:cNvGraphicFramePr>
          <p:nvPr>
            <p:extLst>
              <p:ext uri="{D42A27DB-BD31-4B8C-83A1-F6EECF244321}">
                <p14:modId xmlns:p14="http://schemas.microsoft.com/office/powerpoint/2010/main" val="792211982"/>
              </p:ext>
            </p:extLst>
          </p:nvPr>
        </p:nvGraphicFramePr>
        <p:xfrm>
          <a:off x="605390" y="1098804"/>
          <a:ext cx="10981220" cy="4660392"/>
        </p:xfrm>
        <a:graphic>
          <a:graphicData uri="http://schemas.openxmlformats.org/drawingml/2006/table">
            <a:tbl>
              <a:tblPr firstRow="1" firstCol="1" bandRow="1"/>
              <a:tblGrid>
                <a:gridCol w="6480720">
                  <a:extLst>
                    <a:ext uri="{9D8B030D-6E8A-4147-A177-3AD203B41FA5}">
                      <a16:colId xmlns:a16="http://schemas.microsoft.com/office/drawing/2014/main" val="187509229"/>
                    </a:ext>
                  </a:extLst>
                </a:gridCol>
                <a:gridCol w="1332148">
                  <a:extLst>
                    <a:ext uri="{9D8B030D-6E8A-4147-A177-3AD203B41FA5}">
                      <a16:colId xmlns:a16="http://schemas.microsoft.com/office/drawing/2014/main" val="2189367383"/>
                    </a:ext>
                  </a:extLst>
                </a:gridCol>
                <a:gridCol w="1293207">
                  <a:extLst>
                    <a:ext uri="{9D8B030D-6E8A-4147-A177-3AD203B41FA5}">
                      <a16:colId xmlns:a16="http://schemas.microsoft.com/office/drawing/2014/main" val="3355220963"/>
                    </a:ext>
                  </a:extLst>
                </a:gridCol>
                <a:gridCol w="1875145">
                  <a:extLst>
                    <a:ext uri="{9D8B030D-6E8A-4147-A177-3AD203B41FA5}">
                      <a16:colId xmlns:a16="http://schemas.microsoft.com/office/drawing/2014/main" val="2819936731"/>
                    </a:ext>
                  </a:extLst>
                </a:gridCol>
              </a:tblGrid>
              <a:tr h="36004">
                <a:tc>
                  <a:txBody>
                    <a:bodyPr/>
                    <a:lstStyle/>
                    <a:p>
                      <a:pPr algn="l">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RM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(n=348)</a:t>
                      </a:r>
                      <a:endParaRPr lang="pl-PL"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PC</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(n=102)</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Specialties compared (</a:t>
                      </a:r>
                      <a:r>
                        <a:rPr lang="en-US" sz="2000" b="1" i="1" dirty="0">
                          <a:effectLst/>
                          <a:latin typeface="Calibri" panose="020F0502020204030204" pitchFamily="34" charset="0"/>
                          <a:ea typeface="Calibri" panose="020F0502020204030204" pitchFamily="34" charset="0"/>
                          <a:cs typeface="Calibri" panose="020F0502020204030204" pitchFamily="34" charset="0"/>
                        </a:rPr>
                        <a:t>χ</a:t>
                      </a:r>
                      <a:r>
                        <a:rPr lang="en-US" sz="2000" b="1" baseline="30000" dirty="0">
                          <a:effectLst/>
                          <a:latin typeface="Calibri" panose="020F0502020204030204" pitchFamily="34" charset="0"/>
                          <a:ea typeface="Calibri" panose="020F0502020204030204" pitchFamily="34" charset="0"/>
                          <a:cs typeface="Calibri" panose="020F0502020204030204" pitchFamily="34" charset="0"/>
                        </a:rPr>
                        <a:t>2</a:t>
                      </a:r>
                      <a:r>
                        <a:rPr lang="en-US" sz="2000" b="1" dirty="0">
                          <a:effectLst/>
                          <a:latin typeface="Calibri" panose="020F0502020204030204" pitchFamily="34" charset="0"/>
                          <a:ea typeface="Calibri" panose="020F0502020204030204" pitchFamily="34" charset="0"/>
                          <a:cs typeface="Calibri" panose="020F0502020204030204" pitchFamily="34" charset="0"/>
                        </a:rPr>
                        <a:t>) </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p>
                      <a:pPr algn="ctr">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p value</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01622556"/>
                  </a:ext>
                </a:extLst>
              </a:tr>
              <a:tr h="0">
                <a:tc gridSpan="4">
                  <a:txBody>
                    <a:bodyPr/>
                    <a:lstStyle/>
                    <a:p>
                      <a:pPr algn="l">
                        <a:lnSpc>
                          <a:spcPct val="115000"/>
                        </a:lnSpc>
                        <a:spcAft>
                          <a:spcPts val="0"/>
                        </a:spcAft>
                      </a:pPr>
                      <a:r>
                        <a:rPr lang="en-US" sz="2000" b="1" dirty="0">
                          <a:effectLst/>
                          <a:latin typeface="Calibri" panose="020F0502020204030204" pitchFamily="34" charset="0"/>
                          <a:ea typeface="Calibri" panose="020F0502020204030204" pitchFamily="34" charset="0"/>
                          <a:cs typeface="Calibri" panose="020F0502020204030204" pitchFamily="34" charset="0"/>
                        </a:rPr>
                        <a:t>Awareness of guidelines</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extLst>
                  <a:ext uri="{0D108BD9-81ED-4DB2-BD59-A6C34878D82A}">
                    <a16:rowId xmlns:a16="http://schemas.microsoft.com/office/drawing/2014/main" val="3234142242"/>
                  </a:ext>
                </a:extLst>
              </a:tr>
              <a:tr h="0">
                <a:tc>
                  <a:txBody>
                    <a:bodyPr/>
                    <a:lstStyle/>
                    <a:p>
                      <a:pPr algn="l">
                        <a:lnSpc>
                          <a:spcPct val="115000"/>
                        </a:lnSpc>
                        <a:spcAft>
                          <a:spcPts val="0"/>
                        </a:spcAft>
                        <a:tabLst>
                          <a:tab pos="647065" algn="ctr"/>
                          <a:tab pos="1294130" algn="r"/>
                        </a:tabLst>
                      </a:pPr>
                      <a:r>
                        <a:rPr lang="en-US" sz="2000">
                          <a:effectLst/>
                          <a:latin typeface="Calibri" panose="020F0502020204030204" pitchFamily="34" charset="0"/>
                          <a:ea typeface="Calibri" panose="020F0502020204030204" pitchFamily="34" charset="0"/>
                          <a:cs typeface="Calibri" panose="020F0502020204030204" pitchFamily="34" charset="0"/>
                        </a:rPr>
                        <a:t>Yes, I know of them and have read them carefully	</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53 (15%)</a:t>
                      </a:r>
                      <a:endParaRPr lang="pl-PL" b="1" dirty="0">
                        <a:solidFill>
                          <a:srgbClr val="FF0000"/>
                        </a:solidFil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17 (17%)</a:t>
                      </a:r>
                      <a:endParaRPr lang="pl-PL" sz="2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rowSpan="5">
                  <a:txBody>
                    <a:bodyPr/>
                    <a:lstStyle/>
                    <a:p>
                      <a:pPr algn="ctr">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p=0.619</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08234791"/>
                  </a:ext>
                </a:extLst>
              </a:tr>
              <a:tr h="0">
                <a:tc>
                  <a:txBody>
                    <a:bodyPr/>
                    <a:lstStyle/>
                    <a:p>
                      <a:pPr algn="l">
                        <a:lnSpc>
                          <a:spcPct val="115000"/>
                        </a:lnSpc>
                        <a:spcAft>
                          <a:spcPts val="0"/>
                        </a:spcAft>
                        <a:tabLst>
                          <a:tab pos="647065" algn="ctr"/>
                          <a:tab pos="1294130" algn="r"/>
                        </a:tabLst>
                      </a:pPr>
                      <a:r>
                        <a:rPr lang="en-US" sz="2000" dirty="0">
                          <a:effectLst/>
                          <a:latin typeface="Calibri" panose="020F0502020204030204" pitchFamily="34" charset="0"/>
                          <a:ea typeface="Calibri" panose="020F0502020204030204" pitchFamily="34" charset="0"/>
                          <a:cs typeface="Calibri" panose="020F0502020204030204" pitchFamily="34" charset="0"/>
                        </a:rPr>
                        <a:t>Yes, I know of them but have only looked at them briefly</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000">
                          <a:effectLst/>
                          <a:latin typeface="Calibri" panose="020F0502020204030204" pitchFamily="34" charset="0"/>
                          <a:ea typeface="Calibri" panose="020F0502020204030204" pitchFamily="34" charset="0"/>
                          <a:cs typeface="Calibri" panose="020F0502020204030204" pitchFamily="34" charset="0"/>
                        </a:rPr>
                        <a:t>86 (25%)</a:t>
                      </a:r>
                      <a:endParaRPr lang="pl-PL"/>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23 (23%)</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4182561071"/>
                  </a:ext>
                </a:extLst>
              </a:tr>
              <a:tr h="0">
                <a:tc>
                  <a:txBody>
                    <a:bodyPr/>
                    <a:lstStyle/>
                    <a:p>
                      <a:pPr algn="l">
                        <a:lnSpc>
                          <a:spcPct val="115000"/>
                        </a:lnSpc>
                        <a:spcAft>
                          <a:spcPts val="0"/>
                        </a:spcAft>
                        <a:tabLst>
                          <a:tab pos="647065" algn="ctr"/>
                          <a:tab pos="1294130" algn="r"/>
                        </a:tabLst>
                      </a:pPr>
                      <a:r>
                        <a:rPr lang="en-US" sz="2000" dirty="0">
                          <a:effectLst/>
                          <a:latin typeface="Calibri" panose="020F0502020204030204" pitchFamily="34" charset="0"/>
                          <a:ea typeface="Calibri" panose="020F0502020204030204" pitchFamily="34" charset="0"/>
                          <a:cs typeface="Calibri" panose="020F0502020204030204" pitchFamily="34" charset="0"/>
                        </a:rPr>
                        <a:t>Yes, I know of them but have not read them</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000">
                          <a:effectLst/>
                          <a:latin typeface="Calibri" panose="020F0502020204030204" pitchFamily="34" charset="0"/>
                          <a:ea typeface="Calibri" panose="020F0502020204030204" pitchFamily="34" charset="0"/>
                          <a:cs typeface="Calibri" panose="020F0502020204030204" pitchFamily="34" charset="0"/>
                        </a:rPr>
                        <a:t>43 (12%)</a:t>
                      </a:r>
                      <a:endParaRPr lang="pl-PL"/>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12 (12%)</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834409825"/>
                  </a:ext>
                </a:extLst>
              </a:tr>
              <a:tr h="0">
                <a:tc>
                  <a:txBody>
                    <a:bodyPr/>
                    <a:lstStyle/>
                    <a:p>
                      <a:pPr algn="l">
                        <a:lnSpc>
                          <a:spcPct val="115000"/>
                        </a:lnSpc>
                        <a:spcAft>
                          <a:spcPts val="0"/>
                        </a:spcAft>
                        <a:tabLst>
                          <a:tab pos="647065" algn="ctr"/>
                          <a:tab pos="1294130" algn="r"/>
                        </a:tabLst>
                      </a:pPr>
                      <a:r>
                        <a:rPr lang="en-US" sz="2000" dirty="0">
                          <a:effectLst/>
                          <a:latin typeface="Calibri" panose="020F0502020204030204" pitchFamily="34" charset="0"/>
                          <a:ea typeface="Calibri" panose="020F0502020204030204" pitchFamily="34" charset="0"/>
                          <a:cs typeface="Calibri" panose="020F0502020204030204" pitchFamily="34" charset="0"/>
                        </a:rPr>
                        <a:t>I know that no such guidelines/recommendations exist</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000">
                          <a:effectLst/>
                          <a:latin typeface="Calibri" panose="020F0502020204030204" pitchFamily="34" charset="0"/>
                          <a:ea typeface="Calibri" panose="020F0502020204030204" pitchFamily="34" charset="0"/>
                          <a:cs typeface="Calibri" panose="020F0502020204030204" pitchFamily="34" charset="0"/>
                        </a:rPr>
                        <a:t>36 (10%)</a:t>
                      </a:r>
                      <a:endParaRPr lang="pl-PL"/>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6 (6%)</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1244921168"/>
                  </a:ext>
                </a:extLst>
              </a:tr>
              <a:tr h="0">
                <a:tc>
                  <a:txBody>
                    <a:bodyPr/>
                    <a:lstStyle/>
                    <a:p>
                      <a:pPr algn="l">
                        <a:lnSpc>
                          <a:spcPct val="115000"/>
                        </a:lnSpc>
                        <a:spcAft>
                          <a:spcPts val="0"/>
                        </a:spcAft>
                        <a:tabLst>
                          <a:tab pos="647065" algn="ctr"/>
                          <a:tab pos="1294130" algn="r"/>
                        </a:tabLst>
                      </a:pPr>
                      <a:r>
                        <a:rPr lang="en-US" sz="2000">
                          <a:effectLst/>
                          <a:latin typeface="Calibri" panose="020F0502020204030204" pitchFamily="34" charset="0"/>
                          <a:ea typeface="Calibri" panose="020F0502020204030204" pitchFamily="34" charset="0"/>
                          <a:cs typeface="Calibri" panose="020F0502020204030204" pitchFamily="34" charset="0"/>
                        </a:rPr>
                        <a:t>I’m not sure if such guidelines/recommendations exist or not</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2000" dirty="0">
                          <a:effectLst/>
                          <a:latin typeface="Calibri" panose="020F0502020204030204" pitchFamily="34" charset="0"/>
                          <a:ea typeface="Calibri" panose="020F0502020204030204" pitchFamily="34" charset="0"/>
                          <a:cs typeface="Calibri" panose="020F0502020204030204" pitchFamily="34" charset="0"/>
                        </a:rPr>
                        <a:t>130 (37%)</a:t>
                      </a:r>
                      <a:endParaRPr lang="pl-PL" dirty="0"/>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44 (43%)</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1523934251"/>
                  </a:ext>
                </a:extLst>
              </a:tr>
              <a:tr h="0">
                <a:tc gridSpan="4">
                  <a:txBody>
                    <a:bodyPr/>
                    <a:lstStyle/>
                    <a:p>
                      <a:pPr algn="l">
                        <a:lnSpc>
                          <a:spcPct val="115000"/>
                        </a:lnSpc>
                        <a:spcAft>
                          <a:spcPts val="0"/>
                        </a:spcAft>
                      </a:pPr>
                      <a:r>
                        <a:rPr lang="en-US" sz="2000" b="1">
                          <a:effectLst/>
                          <a:latin typeface="Calibri" panose="020F0502020204030204" pitchFamily="34" charset="0"/>
                          <a:ea typeface="Calibri" panose="020F0502020204030204" pitchFamily="34" charset="0"/>
                          <a:cs typeface="Calibri" panose="020F0502020204030204" pitchFamily="34" charset="0"/>
                        </a:rPr>
                        <a:t>Use of a breathlessness score</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lnL w="12700" cap="flat" cmpd="sng" algn="ctr">
                      <a:solidFill>
                        <a:srgbClr val="000000"/>
                      </a:solidFill>
                      <a:prstDash val="solid"/>
                      <a:round/>
                      <a:headEnd type="none" w="med" len="med"/>
                      <a:tailEnd type="none" w="med" len="med"/>
                    </a:lnL>
                    <a:lnT w="12700" cap="flat" cmpd="sng" algn="ctr">
                      <a:solidFill>
                        <a:srgbClr val="000000"/>
                      </a:solidFill>
                      <a:prstDash val="solid"/>
                      <a:round/>
                      <a:headEnd type="none" w="med" len="med"/>
                      <a:tailEnd type="none" w="med" len="med"/>
                    </a:lnT>
                  </a:tcPr>
                </a:tc>
                <a:tc hMerge="1">
                  <a:txBody>
                    <a:bodyPr/>
                    <a:lstStyle/>
                    <a:p>
                      <a:endParaRPr lang="pl-PL"/>
                    </a:p>
                  </a:txBody>
                  <a:tcPr/>
                </a:tc>
                <a:extLst>
                  <a:ext uri="{0D108BD9-81ED-4DB2-BD59-A6C34878D82A}">
                    <a16:rowId xmlns:a16="http://schemas.microsoft.com/office/drawing/2014/main" val="2200327237"/>
                  </a:ext>
                </a:extLst>
              </a:tr>
              <a:tr h="0">
                <a:tc>
                  <a:txBody>
                    <a:bodyPr/>
                    <a:lstStyle/>
                    <a:p>
                      <a:pPr algn="l">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Yes, I routinely use a breathlessness score</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215 (62%)</a:t>
                      </a:r>
                      <a:endParaRPr lang="pl-PL" sz="2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b="1" dirty="0">
                          <a:solidFill>
                            <a:srgbClr val="FF0000"/>
                          </a:solidFill>
                          <a:effectLst/>
                          <a:latin typeface="Calibri" panose="020F0502020204030204" pitchFamily="34" charset="0"/>
                          <a:ea typeface="Calibri" panose="020F0502020204030204" pitchFamily="34" charset="0"/>
                          <a:cs typeface="Calibri" panose="020F0502020204030204" pitchFamily="34" charset="0"/>
                        </a:rPr>
                        <a:t>13 (13%)</a:t>
                      </a:r>
                      <a:endParaRPr lang="pl-PL" sz="2000" b="1"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B w="12700" cap="flat" cmpd="sng" algn="ctr">
                      <a:solidFill>
                        <a:srgbClr val="000000"/>
                      </a:solidFill>
                      <a:prstDash val="solid"/>
                      <a:round/>
                      <a:headEnd type="none" w="med" len="med"/>
                      <a:tailEnd type="none" w="med" len="med"/>
                    </a:lnB>
                  </a:tcPr>
                </a:tc>
                <a:tc rowSpan="4">
                  <a:txBody>
                    <a:bodyPr/>
                    <a:lstStyle/>
                    <a:p>
                      <a:pPr algn="ctr">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p&lt;0.001</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97670676"/>
                  </a:ext>
                </a:extLst>
              </a:tr>
              <a:tr h="0">
                <a:tc>
                  <a:txBody>
                    <a:bodyPr/>
                    <a:lstStyle/>
                    <a:p>
                      <a:pPr algn="l">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Yes, I sometimes use a breathlessness score</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102 (29%)</a:t>
                      </a:r>
                      <a:endParaRPr lang="pl-PL" sz="2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26 (26%)</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40801034"/>
                  </a:ext>
                </a:extLst>
              </a:tr>
              <a:tr h="0">
                <a:tc>
                  <a:txBody>
                    <a:bodyPr/>
                    <a:lstStyle/>
                    <a:p>
                      <a:pPr algn="l">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No, I never use a breathlessness score</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25 (7.0%)</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a:effectLst/>
                          <a:latin typeface="Calibri" panose="020F0502020204030204" pitchFamily="34" charset="0"/>
                          <a:ea typeface="Calibri" panose="020F0502020204030204" pitchFamily="34" charset="0"/>
                          <a:cs typeface="Calibri" panose="020F0502020204030204" pitchFamily="34" charset="0"/>
                        </a:rPr>
                        <a:t>57 (56%)</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308790499"/>
                  </a:ext>
                </a:extLst>
              </a:tr>
              <a:tr h="0">
                <a:tc>
                  <a:txBody>
                    <a:bodyPr/>
                    <a:lstStyle/>
                    <a:p>
                      <a:pPr algn="l">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No, I don’t know any breathlessness scores</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6 (2%)</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en-US" sz="2000" dirty="0">
                          <a:effectLst/>
                          <a:latin typeface="Calibri" panose="020F0502020204030204" pitchFamily="34" charset="0"/>
                          <a:ea typeface="Calibri" panose="020F0502020204030204" pitchFamily="34" charset="0"/>
                          <a:cs typeface="Calibri" panose="020F0502020204030204" pitchFamily="34" charset="0"/>
                        </a:rPr>
                        <a:t>6 (6.0%)</a:t>
                      </a:r>
                      <a:endParaRPr lang="pl-PL"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lang="pl-PL"/>
                    </a:p>
                  </a:txBody>
                  <a:tcPr/>
                </a:tc>
                <a:extLst>
                  <a:ext uri="{0D108BD9-81ED-4DB2-BD59-A6C34878D82A}">
                    <a16:rowId xmlns:a16="http://schemas.microsoft.com/office/drawing/2014/main" val="2932928467"/>
                  </a:ext>
                </a:extLst>
              </a:tr>
            </a:tbl>
          </a:graphicData>
        </a:graphic>
      </p:graphicFrame>
      <p:sp>
        <p:nvSpPr>
          <p:cNvPr id="5" name="Rectangle 2">
            <a:extLst>
              <a:ext uri="{FF2B5EF4-FFF2-40B4-BE49-F238E27FC236}">
                <a16:creationId xmlns:a16="http://schemas.microsoft.com/office/drawing/2014/main" id="{596A15EE-6DE3-4217-93FA-4B0A4607173C}"/>
              </a:ext>
            </a:extLst>
          </p:cNvPr>
          <p:cNvSpPr>
            <a:spLocks noChangeArrowheads="1"/>
          </p:cNvSpPr>
          <p:nvPr/>
        </p:nvSpPr>
        <p:spPr bwMode="auto">
          <a:xfrm>
            <a:off x="1559496" y="2007223"/>
            <a:ext cx="6550209"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hangingPunct="0">
              <a:tabLst>
                <a:tab pos="647700" algn="ctr"/>
                <a:tab pos="1293813" algn="r"/>
              </a:tabLst>
              <a:defRPr>
                <a:solidFill>
                  <a:schemeClr val="tx1"/>
                </a:solidFill>
                <a:latin typeface="Arial" panose="020B0604020202020204" pitchFamily="34" charset="0"/>
              </a:defRPr>
            </a:lvl1pPr>
            <a:lvl2pPr eaLnBrk="0" hangingPunct="0">
              <a:tabLst>
                <a:tab pos="647700" algn="ctr"/>
                <a:tab pos="1293813" algn="r"/>
              </a:tabLst>
              <a:defRPr>
                <a:solidFill>
                  <a:schemeClr val="tx1"/>
                </a:solidFill>
                <a:latin typeface="Arial" panose="020B0604020202020204" pitchFamily="34" charset="0"/>
              </a:defRPr>
            </a:lvl2pPr>
            <a:lvl3pPr eaLnBrk="0" hangingPunct="0">
              <a:tabLst>
                <a:tab pos="647700" algn="ctr"/>
                <a:tab pos="1293813" algn="r"/>
              </a:tabLst>
              <a:defRPr>
                <a:solidFill>
                  <a:schemeClr val="tx1"/>
                </a:solidFill>
                <a:latin typeface="Arial" panose="020B0604020202020204" pitchFamily="34" charset="0"/>
              </a:defRPr>
            </a:lvl3pPr>
            <a:lvl4pPr eaLnBrk="0" hangingPunct="0">
              <a:tabLst>
                <a:tab pos="647700" algn="ctr"/>
                <a:tab pos="1293813" algn="r"/>
              </a:tabLst>
              <a:defRPr>
                <a:solidFill>
                  <a:schemeClr val="tx1"/>
                </a:solidFill>
                <a:latin typeface="Arial" panose="020B0604020202020204" pitchFamily="34" charset="0"/>
              </a:defRPr>
            </a:lvl4pPr>
            <a:lvl5pPr eaLnBrk="0" hangingPunct="0">
              <a:tabLst>
                <a:tab pos="647700" algn="ctr"/>
                <a:tab pos="1293813" algn="r"/>
              </a:tabLst>
              <a:defRPr>
                <a:solidFill>
                  <a:schemeClr val="tx1"/>
                </a:solidFill>
                <a:latin typeface="Arial" panose="020B0604020202020204" pitchFamily="34" charset="0"/>
              </a:defRPr>
            </a:lvl5pPr>
            <a:lvl6pPr eaLnBrk="0" fontAlgn="base" hangingPunct="0">
              <a:spcBef>
                <a:spcPct val="0"/>
              </a:spcBef>
              <a:spcAft>
                <a:spcPct val="0"/>
              </a:spcAft>
              <a:tabLst>
                <a:tab pos="647700" algn="ctr"/>
                <a:tab pos="1293813" algn="r"/>
              </a:tabLst>
              <a:defRPr>
                <a:solidFill>
                  <a:schemeClr val="tx1"/>
                </a:solidFill>
                <a:latin typeface="Arial" panose="020B0604020202020204" pitchFamily="34" charset="0"/>
              </a:defRPr>
            </a:lvl6pPr>
            <a:lvl7pPr eaLnBrk="0" fontAlgn="base" hangingPunct="0">
              <a:spcBef>
                <a:spcPct val="0"/>
              </a:spcBef>
              <a:spcAft>
                <a:spcPct val="0"/>
              </a:spcAft>
              <a:tabLst>
                <a:tab pos="647700" algn="ctr"/>
                <a:tab pos="1293813" algn="r"/>
              </a:tabLst>
              <a:defRPr>
                <a:solidFill>
                  <a:schemeClr val="tx1"/>
                </a:solidFill>
                <a:latin typeface="Arial" panose="020B0604020202020204" pitchFamily="34" charset="0"/>
              </a:defRPr>
            </a:lvl7pPr>
            <a:lvl8pPr eaLnBrk="0" fontAlgn="base" hangingPunct="0">
              <a:spcBef>
                <a:spcPct val="0"/>
              </a:spcBef>
              <a:spcAft>
                <a:spcPct val="0"/>
              </a:spcAft>
              <a:tabLst>
                <a:tab pos="647700" algn="ctr"/>
                <a:tab pos="1293813" algn="r"/>
              </a:tabLst>
              <a:defRPr>
                <a:solidFill>
                  <a:schemeClr val="tx1"/>
                </a:solidFill>
                <a:latin typeface="Arial" panose="020B0604020202020204" pitchFamily="34" charset="0"/>
              </a:defRPr>
            </a:lvl8pPr>
            <a:lvl9pPr eaLnBrk="0" fontAlgn="base" hangingPunct="0">
              <a:spcBef>
                <a:spcPct val="0"/>
              </a:spcBef>
              <a:spcAft>
                <a:spcPct val="0"/>
              </a:spcAft>
              <a:tabLst>
                <a:tab pos="647700" algn="ctr"/>
                <a:tab pos="1293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647700" algn="ctr"/>
                <a:tab pos="1293813" algn="r"/>
              </a:tabLst>
            </a:pPr>
            <a:endParaRPr kumimoji="0" lang="pl-PL" altLang="pl-PL" sz="8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47700" algn="ctr"/>
                <a:tab pos="1293813" algn="r"/>
              </a:tabLst>
            </a:pPr>
            <a:endParaRPr kumimoji="0" lang="pl-PL" altLang="pl-PL" sz="1800" b="0" i="0" u="none" strike="noStrike" cap="none" normalizeH="0" baseline="0" dirty="0">
              <a:ln>
                <a:noFill/>
              </a:ln>
              <a:solidFill>
                <a:schemeClr val="tx1"/>
              </a:solidFill>
              <a:effectLst/>
              <a:latin typeface="Arial" panose="020B0604020202020204" pitchFamily="34" charset="0"/>
            </a:endParaRPr>
          </a:p>
        </p:txBody>
      </p:sp>
      <p:sp>
        <p:nvSpPr>
          <p:cNvPr id="6" name="Prostokąt 5">
            <a:extLst>
              <a:ext uri="{FF2B5EF4-FFF2-40B4-BE49-F238E27FC236}">
                <a16:creationId xmlns:a16="http://schemas.microsoft.com/office/drawing/2014/main" id="{149F5849-C9DF-48D3-AEA8-39E62089995B}"/>
              </a:ext>
            </a:extLst>
          </p:cNvPr>
          <p:cNvSpPr/>
          <p:nvPr/>
        </p:nvSpPr>
        <p:spPr>
          <a:xfrm>
            <a:off x="5506719" y="6022459"/>
            <a:ext cx="6451601" cy="338554"/>
          </a:xfrm>
          <a:prstGeom prst="rect">
            <a:avLst/>
          </a:prstGeom>
        </p:spPr>
        <p:txBody>
          <a:bodyPr wrap="square">
            <a:spAutoFit/>
          </a:bodyPr>
          <a:lstStyle/>
          <a:p>
            <a:r>
              <a:rPr lang="pl-PL" sz="1600" i="1" dirty="0">
                <a:solidFill>
                  <a:srgbClr val="212121"/>
                </a:solidFill>
              </a:rPr>
              <a:t>Krajnik M, Hepgul N, </a:t>
            </a:r>
            <a:r>
              <a:rPr lang="pl-PL" sz="1600" i="1" dirty="0" err="1">
                <a:solidFill>
                  <a:srgbClr val="212121"/>
                </a:solidFill>
              </a:rPr>
              <a:t>Wilcock</a:t>
            </a:r>
            <a:r>
              <a:rPr lang="pl-PL" sz="1600" i="1" dirty="0">
                <a:solidFill>
                  <a:srgbClr val="212121"/>
                </a:solidFill>
              </a:rPr>
              <a:t> A, et al.  BMC </a:t>
            </a:r>
            <a:r>
              <a:rPr lang="pl-PL" sz="1600" i="1" dirty="0" err="1">
                <a:solidFill>
                  <a:srgbClr val="212121"/>
                </a:solidFill>
              </a:rPr>
              <a:t>Pulm</a:t>
            </a:r>
            <a:r>
              <a:rPr lang="pl-PL" sz="1600" i="1" dirty="0">
                <a:solidFill>
                  <a:srgbClr val="212121"/>
                </a:solidFill>
              </a:rPr>
              <a:t> Med. 2022;22(1):41.</a:t>
            </a:r>
            <a:endParaRPr lang="pl-PL" sz="1600" i="1" dirty="0"/>
          </a:p>
        </p:txBody>
      </p:sp>
      <p:sp>
        <p:nvSpPr>
          <p:cNvPr id="7" name="Owal 6">
            <a:extLst>
              <a:ext uri="{FF2B5EF4-FFF2-40B4-BE49-F238E27FC236}">
                <a16:creationId xmlns:a16="http://schemas.microsoft.com/office/drawing/2014/main" id="{7C8E36A0-F9AF-44ED-8B54-92DD95D8DB91}"/>
              </a:ext>
            </a:extLst>
          </p:cNvPr>
          <p:cNvSpPr/>
          <p:nvPr/>
        </p:nvSpPr>
        <p:spPr>
          <a:xfrm>
            <a:off x="10200456" y="4221088"/>
            <a:ext cx="1044116" cy="1008112"/>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l-PL"/>
          </a:p>
        </p:txBody>
      </p:sp>
      <p:sp>
        <p:nvSpPr>
          <p:cNvPr id="8" name="Title 1">
            <a:extLst>
              <a:ext uri="{FF2B5EF4-FFF2-40B4-BE49-F238E27FC236}">
                <a16:creationId xmlns:a16="http://schemas.microsoft.com/office/drawing/2014/main" id="{DD0D43F8-1FBD-4C76-BA9C-C3E96B4D2554}"/>
              </a:ext>
            </a:extLst>
          </p:cNvPr>
          <p:cNvSpPr txBox="1">
            <a:spLocks/>
          </p:cNvSpPr>
          <p:nvPr/>
        </p:nvSpPr>
        <p:spPr>
          <a:xfrm>
            <a:off x="443372" y="440668"/>
            <a:ext cx="11514948" cy="648072"/>
          </a:xfrm>
          <a:prstGeom prst="rect">
            <a:avLst/>
          </a:prstGeom>
        </p:spPr>
        <p:txBody>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en-GB" sz="2200" kern="0" dirty="0"/>
              <a:t>Results</a:t>
            </a:r>
            <a:r>
              <a:rPr lang="pl-PL" sz="2200" kern="0" dirty="0"/>
              <a:t> – </a:t>
            </a:r>
            <a:r>
              <a:rPr lang="pl-PL" sz="2200" kern="0" dirty="0" err="1"/>
              <a:t>use</a:t>
            </a:r>
            <a:r>
              <a:rPr lang="pl-PL" sz="2200" kern="0" dirty="0"/>
              <a:t> of a </a:t>
            </a:r>
            <a:r>
              <a:rPr lang="pl-PL" sz="2200" kern="0" dirty="0" err="1"/>
              <a:t>breathlessness</a:t>
            </a:r>
            <a:r>
              <a:rPr lang="pl-PL" sz="2200" kern="0" dirty="0"/>
              <a:t> </a:t>
            </a:r>
            <a:r>
              <a:rPr lang="pl-PL" sz="2200" kern="0" dirty="0" err="1"/>
              <a:t>score</a:t>
            </a:r>
            <a:r>
              <a:rPr lang="pl-PL" sz="2200" kern="0" dirty="0"/>
              <a:t> and </a:t>
            </a:r>
            <a:r>
              <a:rPr lang="pl-PL" sz="2200" kern="0" dirty="0" err="1"/>
              <a:t>knowledge</a:t>
            </a:r>
            <a:r>
              <a:rPr lang="pl-PL" sz="2200" kern="0" dirty="0"/>
              <a:t> of PC </a:t>
            </a:r>
            <a:r>
              <a:rPr lang="pl-PL" sz="2200" kern="0" dirty="0" err="1"/>
              <a:t>practice</a:t>
            </a:r>
            <a:r>
              <a:rPr lang="pl-PL" sz="2200" kern="0" dirty="0"/>
              <a:t> </a:t>
            </a:r>
            <a:r>
              <a:rPr lang="pl-PL" sz="2200" kern="0" dirty="0" err="1"/>
              <a:t>guidelines</a:t>
            </a:r>
            <a:r>
              <a:rPr lang="pl-PL" sz="2200" kern="0" dirty="0"/>
              <a:t> (1)</a:t>
            </a:r>
            <a:endParaRPr lang="en-GB" sz="2200" kern="0" dirty="0"/>
          </a:p>
        </p:txBody>
      </p:sp>
      <p:sp>
        <p:nvSpPr>
          <p:cNvPr id="2" name="TextBox 7">
            <a:extLst>
              <a:ext uri="{FF2B5EF4-FFF2-40B4-BE49-F238E27FC236}">
                <a16:creationId xmlns:a16="http://schemas.microsoft.com/office/drawing/2014/main" id="{169E34B4-72F4-F7EB-B196-0D854D3E2399}"/>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1449967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B3F96-8A59-9E4F-BF96-EB8738336B09}"/>
              </a:ext>
            </a:extLst>
          </p:cNvPr>
          <p:cNvSpPr>
            <a:spLocks noGrp="1"/>
          </p:cNvSpPr>
          <p:nvPr>
            <p:ph type="title"/>
          </p:nvPr>
        </p:nvSpPr>
        <p:spPr>
          <a:xfrm>
            <a:off x="299356" y="440668"/>
            <a:ext cx="11701300" cy="972108"/>
          </a:xfrm>
        </p:spPr>
        <p:txBody>
          <a:bodyPr/>
          <a:lstStyle/>
          <a:p>
            <a:r>
              <a:rPr lang="en-GB" sz="2200" dirty="0"/>
              <a:t> Results</a:t>
            </a:r>
            <a:r>
              <a:rPr lang="pl-PL" sz="2200" dirty="0"/>
              <a:t> – </a:t>
            </a:r>
            <a:r>
              <a:rPr lang="pl-PL" sz="2200" dirty="0" err="1"/>
              <a:t>use</a:t>
            </a:r>
            <a:r>
              <a:rPr lang="pl-PL" sz="2200" dirty="0"/>
              <a:t> of a </a:t>
            </a:r>
            <a:r>
              <a:rPr lang="pl-PL" sz="2200" dirty="0" err="1"/>
              <a:t>breathlessness</a:t>
            </a:r>
            <a:r>
              <a:rPr lang="pl-PL" sz="2200" dirty="0"/>
              <a:t> </a:t>
            </a:r>
            <a:r>
              <a:rPr lang="pl-PL" sz="2200" dirty="0" err="1"/>
              <a:t>score</a:t>
            </a:r>
            <a:r>
              <a:rPr lang="pl-PL" sz="2200" dirty="0"/>
              <a:t> and </a:t>
            </a:r>
            <a:r>
              <a:rPr lang="pl-PL" sz="2200" dirty="0" err="1"/>
              <a:t>knowledge</a:t>
            </a:r>
            <a:r>
              <a:rPr lang="pl-PL" sz="2200" dirty="0"/>
              <a:t> of PC </a:t>
            </a:r>
            <a:r>
              <a:rPr lang="pl-PL" sz="2200" dirty="0" err="1"/>
              <a:t>practice</a:t>
            </a:r>
            <a:r>
              <a:rPr lang="pl-PL" sz="2200" dirty="0"/>
              <a:t> </a:t>
            </a:r>
            <a:r>
              <a:rPr lang="pl-PL" sz="2200" dirty="0" err="1"/>
              <a:t>guidelines</a:t>
            </a:r>
            <a:r>
              <a:rPr lang="pl-PL" sz="2200" dirty="0"/>
              <a:t> (2)</a:t>
            </a:r>
            <a:endParaRPr lang="en-GB" sz="2200" dirty="0"/>
          </a:p>
        </p:txBody>
      </p:sp>
      <p:sp>
        <p:nvSpPr>
          <p:cNvPr id="3" name="Content Placeholder 2">
            <a:extLst>
              <a:ext uri="{FF2B5EF4-FFF2-40B4-BE49-F238E27FC236}">
                <a16:creationId xmlns:a16="http://schemas.microsoft.com/office/drawing/2014/main" id="{B7679AA3-3580-9FBD-5046-41197EA015E3}"/>
              </a:ext>
            </a:extLst>
          </p:cNvPr>
          <p:cNvSpPr>
            <a:spLocks noGrp="1"/>
          </p:cNvSpPr>
          <p:nvPr>
            <p:ph idx="1"/>
          </p:nvPr>
        </p:nvSpPr>
        <p:spPr>
          <a:xfrm>
            <a:off x="389366" y="1520788"/>
            <a:ext cx="11413268" cy="3420380"/>
          </a:xfrm>
        </p:spPr>
        <p:txBody>
          <a:bodyPr/>
          <a:lstStyle/>
          <a:p>
            <a:pPr>
              <a:buFont typeface="Arial" panose="020B0604020202020204" pitchFamily="34" charset="0"/>
              <a:buChar char="•"/>
            </a:pPr>
            <a:r>
              <a:rPr lang="en-US" sz="2400" dirty="0"/>
              <a:t>Over two-thirds (62%) of RM physicians reported routinely using a </a:t>
            </a:r>
            <a:r>
              <a:rPr lang="en-US" sz="2400" dirty="0">
                <a:solidFill>
                  <a:srgbClr val="FF0000"/>
                </a:solidFill>
              </a:rPr>
              <a:t>breathlessness score </a:t>
            </a:r>
            <a:r>
              <a:rPr lang="en-US" sz="2400" dirty="0"/>
              <a:t>in clinical practice (often or always) compared to 13% of PC physicians</a:t>
            </a:r>
          </a:p>
          <a:p>
            <a:pPr marL="0" indent="0">
              <a:buNone/>
            </a:pPr>
            <a:endParaRPr lang="pl-PL" sz="2400" dirty="0"/>
          </a:p>
          <a:p>
            <a:pPr>
              <a:buFont typeface="Arial" panose="020B0604020202020204" pitchFamily="34" charset="0"/>
              <a:buChar char="•"/>
            </a:pPr>
            <a:endParaRPr lang="pl-PL" sz="800" dirty="0"/>
          </a:p>
          <a:p>
            <a:pPr>
              <a:buFont typeface="Arial" panose="020B0604020202020204" pitchFamily="34" charset="0"/>
              <a:buChar char="•"/>
            </a:pPr>
            <a:r>
              <a:rPr lang="en-US" sz="2400" dirty="0"/>
              <a:t>Only 15% of RM, and 17% of PC physicians reported that they knew of and had read carefully any local, national or international </a:t>
            </a:r>
            <a:r>
              <a:rPr lang="en-US" sz="2400" dirty="0">
                <a:solidFill>
                  <a:srgbClr val="FF0000"/>
                </a:solidFill>
              </a:rPr>
              <a:t>guidelines or recommendations on PC for non-malignant respiratory diseases</a:t>
            </a:r>
            <a:r>
              <a:rPr lang="en-US" sz="2400" dirty="0"/>
              <a:t> </a:t>
            </a:r>
          </a:p>
          <a:p>
            <a:pPr>
              <a:buFont typeface="Arial" panose="020B0604020202020204" pitchFamily="34" charset="0"/>
              <a:buChar char="•"/>
            </a:pPr>
            <a:endParaRPr lang="pl-PL" sz="2400" dirty="0"/>
          </a:p>
          <a:p>
            <a:pPr>
              <a:buFont typeface="Arial" panose="020B0604020202020204" pitchFamily="34" charset="0"/>
              <a:buChar char="•"/>
            </a:pPr>
            <a:r>
              <a:rPr lang="en-US" sz="2400" dirty="0"/>
              <a:t>Almost half of both specialties responded that no such guidelines/recommendations existed, or that they were unsure whether guidelines existed. </a:t>
            </a:r>
            <a:endParaRPr lang="pl-PL" sz="2400" dirty="0"/>
          </a:p>
          <a:p>
            <a:pPr marL="0" indent="0">
              <a:buNone/>
            </a:pPr>
            <a:endParaRPr lang="pl-PL" sz="2000" dirty="0">
              <a:latin typeface="Arial" panose="020B0604020202020204" pitchFamily="34" charset="0"/>
              <a:cs typeface="Arial" panose="020B0604020202020204" pitchFamily="34" charset="0"/>
            </a:endParaRPr>
          </a:p>
        </p:txBody>
      </p:sp>
      <p:sp>
        <p:nvSpPr>
          <p:cNvPr id="4" name="TextBox 7">
            <a:extLst>
              <a:ext uri="{FF2B5EF4-FFF2-40B4-BE49-F238E27FC236}">
                <a16:creationId xmlns:a16="http://schemas.microsoft.com/office/drawing/2014/main" id="{0FC33E39-6973-1540-2DEB-8D77CF2BE943}"/>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6040395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Prostokąt 15">
            <a:extLst>
              <a:ext uri="{FF2B5EF4-FFF2-40B4-BE49-F238E27FC236}">
                <a16:creationId xmlns:a16="http://schemas.microsoft.com/office/drawing/2014/main" id="{E652E662-4D41-411C-9B76-BC3A619C480D}"/>
              </a:ext>
            </a:extLst>
          </p:cNvPr>
          <p:cNvSpPr/>
          <p:nvPr/>
        </p:nvSpPr>
        <p:spPr>
          <a:xfrm>
            <a:off x="803412" y="3753036"/>
            <a:ext cx="11053228" cy="430887"/>
          </a:xfrm>
          <a:prstGeom prst="rect">
            <a:avLst/>
          </a:prstGeom>
          <a:solidFill>
            <a:schemeClr val="bg1">
              <a:lumMod val="85000"/>
            </a:schemeClr>
          </a:solidFill>
        </p:spPr>
        <p:txBody>
          <a:bodyPr wrap="square">
            <a:spAutoFit/>
          </a:bodyPr>
          <a:lstStyle/>
          <a:p>
            <a:r>
              <a:rPr lang="pl-PL" sz="2200" dirty="0" err="1"/>
              <a:t>Whether</a:t>
            </a:r>
            <a:r>
              <a:rPr lang="pl-PL" sz="2200" dirty="0"/>
              <a:t> </a:t>
            </a:r>
            <a:r>
              <a:rPr lang="pl-PL" sz="2200" dirty="0" err="1"/>
              <a:t>knowledge</a:t>
            </a:r>
            <a:r>
              <a:rPr lang="pl-PL" sz="2200" dirty="0"/>
              <a:t> of PC </a:t>
            </a:r>
            <a:r>
              <a:rPr lang="pl-PL" sz="2200" dirty="0" err="1"/>
              <a:t>guidelines</a:t>
            </a:r>
            <a:r>
              <a:rPr lang="pl-PL" sz="2200" dirty="0"/>
              <a:t> in non-</a:t>
            </a:r>
            <a:r>
              <a:rPr lang="pl-PL" sz="2200" dirty="0" err="1"/>
              <a:t>malignant</a:t>
            </a:r>
            <a:r>
              <a:rPr lang="pl-PL" sz="2200" dirty="0"/>
              <a:t> </a:t>
            </a:r>
            <a:r>
              <a:rPr lang="pl-PL" sz="2200" dirty="0" err="1"/>
              <a:t>lung</a:t>
            </a:r>
            <a:r>
              <a:rPr lang="pl-PL" sz="2200" dirty="0"/>
              <a:t> </a:t>
            </a:r>
            <a:r>
              <a:rPr lang="pl-PL" sz="2200" dirty="0" err="1"/>
              <a:t>diseases</a:t>
            </a:r>
            <a:r>
              <a:rPr lang="pl-PL" sz="2200" dirty="0"/>
              <a:t> </a:t>
            </a:r>
            <a:r>
              <a:rPr lang="pl-PL" sz="2200" dirty="0" err="1"/>
              <a:t>influences</a:t>
            </a:r>
            <a:r>
              <a:rPr lang="pl-PL" sz="2200" dirty="0"/>
              <a:t> </a:t>
            </a:r>
            <a:r>
              <a:rPr lang="pl-PL" sz="2200" dirty="0" err="1"/>
              <a:t>clinical</a:t>
            </a:r>
            <a:r>
              <a:rPr lang="pl-PL" sz="2200" dirty="0"/>
              <a:t> </a:t>
            </a:r>
            <a:r>
              <a:rPr lang="pl-PL" sz="2200" dirty="0" err="1"/>
              <a:t>practice</a:t>
            </a:r>
            <a:endParaRPr lang="pl-PL" sz="2200" dirty="0"/>
          </a:p>
        </p:txBody>
      </p:sp>
      <p:sp>
        <p:nvSpPr>
          <p:cNvPr id="2" name="Prostokąt 1">
            <a:extLst>
              <a:ext uri="{FF2B5EF4-FFF2-40B4-BE49-F238E27FC236}">
                <a16:creationId xmlns:a16="http://schemas.microsoft.com/office/drawing/2014/main" id="{FB5F2D84-4595-45B9-9F4A-6431A2847AD2}"/>
              </a:ext>
            </a:extLst>
          </p:cNvPr>
          <p:cNvSpPr/>
          <p:nvPr/>
        </p:nvSpPr>
        <p:spPr>
          <a:xfrm>
            <a:off x="1271464" y="1232756"/>
            <a:ext cx="9757084" cy="1200329"/>
          </a:xfrm>
          <a:prstGeom prst="rect">
            <a:avLst/>
          </a:prstGeom>
        </p:spPr>
        <p:txBody>
          <a:bodyPr wrap="square">
            <a:spAutoFit/>
          </a:bodyPr>
          <a:lstStyle/>
          <a:p>
            <a:pPr algn="just"/>
            <a:r>
              <a:rPr lang="en-GB" dirty="0">
                <a:latin typeface="Arial" panose="020B0604020202020204" pitchFamily="34" charset="0"/>
                <a:cs typeface="Arial" panose="020B0604020202020204" pitchFamily="34" charset="0"/>
              </a:rPr>
              <a:t>We compared RM &amp; PC responses, and explored if management varied with knowledge of palliative care guidelines for non-malignant lung diseases</a:t>
            </a:r>
          </a:p>
        </p:txBody>
      </p:sp>
      <p:sp>
        <p:nvSpPr>
          <p:cNvPr id="5" name="pole tekstowe 4">
            <a:extLst>
              <a:ext uri="{FF2B5EF4-FFF2-40B4-BE49-F238E27FC236}">
                <a16:creationId xmlns:a16="http://schemas.microsoft.com/office/drawing/2014/main" id="{30E25B33-3BB5-4534-A20C-950B38FD86D8}"/>
              </a:ext>
            </a:extLst>
          </p:cNvPr>
          <p:cNvSpPr txBox="1"/>
          <p:nvPr/>
        </p:nvSpPr>
        <p:spPr>
          <a:xfrm>
            <a:off x="695400" y="2708920"/>
            <a:ext cx="861848" cy="1200329"/>
          </a:xfrm>
          <a:prstGeom prst="rect">
            <a:avLst/>
          </a:prstGeom>
          <a:noFill/>
        </p:spPr>
        <p:txBody>
          <a:bodyPr wrap="square" rtlCol="0">
            <a:spAutoFit/>
          </a:bodyPr>
          <a:lstStyle/>
          <a:p>
            <a:r>
              <a:rPr lang="pl-PL" sz="7200" dirty="0">
                <a:latin typeface="Arial Black" panose="020B0A04020102020204" pitchFamily="34" charset="0"/>
              </a:rPr>
              <a:t>2</a:t>
            </a:r>
          </a:p>
        </p:txBody>
      </p:sp>
      <p:sp>
        <p:nvSpPr>
          <p:cNvPr id="3" name="TextBox 7">
            <a:extLst>
              <a:ext uri="{FF2B5EF4-FFF2-40B4-BE49-F238E27FC236}">
                <a16:creationId xmlns:a16="http://schemas.microsoft.com/office/drawing/2014/main" id="{5477508A-7DA9-E4AE-0ED4-8B8B3E5C0E31}"/>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113109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C867C-7B12-AC6E-8302-2697E7E8110D}"/>
              </a:ext>
            </a:extLst>
          </p:cNvPr>
          <p:cNvSpPr>
            <a:spLocks noGrp="1"/>
          </p:cNvSpPr>
          <p:nvPr>
            <p:ph type="title"/>
          </p:nvPr>
        </p:nvSpPr>
        <p:spPr>
          <a:xfrm>
            <a:off x="587388" y="404664"/>
            <a:ext cx="10837204" cy="774700"/>
          </a:xfrm>
        </p:spPr>
        <p:txBody>
          <a:bodyPr/>
          <a:lstStyle/>
          <a:p>
            <a:r>
              <a:rPr lang="pl-PL" sz="2400" dirty="0" err="1">
                <a:effectLst/>
              </a:rPr>
              <a:t>Results</a:t>
            </a:r>
            <a:r>
              <a:rPr lang="pl-PL" sz="2400" dirty="0">
                <a:effectLst/>
              </a:rPr>
              <a:t> - </a:t>
            </a:r>
            <a:r>
              <a:rPr lang="pl-PL" sz="2400" dirty="0" err="1">
                <a:effectLst/>
              </a:rPr>
              <a:t>knowledge</a:t>
            </a:r>
            <a:r>
              <a:rPr lang="pl-PL" sz="2400" dirty="0">
                <a:effectLst/>
              </a:rPr>
              <a:t> of </a:t>
            </a:r>
            <a:r>
              <a:rPr lang="pl-PL" sz="2400" dirty="0" err="1">
                <a:effectLst/>
              </a:rPr>
              <a:t>guidelines</a:t>
            </a:r>
            <a:r>
              <a:rPr lang="pl-PL" sz="2400" dirty="0">
                <a:effectLst/>
              </a:rPr>
              <a:t> and non-</a:t>
            </a:r>
            <a:r>
              <a:rPr lang="pl-PL" sz="2400" dirty="0" err="1">
                <a:effectLst/>
              </a:rPr>
              <a:t>pharmacological</a:t>
            </a:r>
            <a:r>
              <a:rPr lang="pl-PL" sz="2400" dirty="0">
                <a:effectLst/>
              </a:rPr>
              <a:t> management + </a:t>
            </a:r>
            <a:r>
              <a:rPr lang="pl-PL" sz="2400" dirty="0" err="1">
                <a:effectLst/>
              </a:rPr>
              <a:t>breathlessness</a:t>
            </a:r>
            <a:r>
              <a:rPr lang="pl-PL" sz="2400" dirty="0">
                <a:effectLst/>
              </a:rPr>
              <a:t> </a:t>
            </a:r>
            <a:r>
              <a:rPr lang="pl-PL" sz="2400" dirty="0" err="1">
                <a:effectLst/>
              </a:rPr>
              <a:t>scoring</a:t>
            </a:r>
            <a:endParaRPr lang="en-GB" sz="2400" dirty="0">
              <a:effectLst/>
            </a:endParaRPr>
          </a:p>
        </p:txBody>
      </p:sp>
      <p:sp>
        <p:nvSpPr>
          <p:cNvPr id="3" name="Content Placeholder 2">
            <a:extLst>
              <a:ext uri="{FF2B5EF4-FFF2-40B4-BE49-F238E27FC236}">
                <a16:creationId xmlns:a16="http://schemas.microsoft.com/office/drawing/2014/main" id="{1AA08FC5-8630-9060-8035-EF0552E4FC74}"/>
              </a:ext>
            </a:extLst>
          </p:cNvPr>
          <p:cNvSpPr>
            <a:spLocks noGrp="1"/>
          </p:cNvSpPr>
          <p:nvPr>
            <p:ph idx="1"/>
          </p:nvPr>
        </p:nvSpPr>
        <p:spPr>
          <a:xfrm>
            <a:off x="335360" y="1628800"/>
            <a:ext cx="11377264" cy="4068452"/>
          </a:xfrm>
        </p:spPr>
        <p:txBody>
          <a:bodyPr/>
          <a:lstStyle/>
          <a:p>
            <a:pPr marL="0" indent="0" algn="l" rtl="0" fontAlgn="base">
              <a:buNone/>
            </a:pPr>
            <a:r>
              <a:rPr lang="en-GB" sz="2200" b="0" i="0" u="none" strike="noStrike" dirty="0">
                <a:solidFill>
                  <a:srgbClr val="000000"/>
                </a:solidFill>
                <a:effectLst/>
              </a:rPr>
              <a:t>The 40% of respondents that reported reading carefully or at least looked at non-cancer palliative care guidelines briefly were significantly more likely to:</a:t>
            </a:r>
            <a:r>
              <a:rPr lang="en-US" sz="2200" b="0" i="0" u="none" strike="noStrike" dirty="0">
                <a:solidFill>
                  <a:srgbClr val="000000"/>
                </a:solidFill>
                <a:effectLst/>
              </a:rPr>
              <a:t>​</a:t>
            </a:r>
            <a:r>
              <a:rPr lang="en-GB" sz="2200" b="0" i="0" u="none" strike="noStrike" dirty="0">
                <a:solidFill>
                  <a:srgbClr val="000000"/>
                </a:solidFill>
                <a:effectLst/>
              </a:rPr>
              <a:t>​</a:t>
            </a:r>
            <a:r>
              <a:rPr lang="en-GB" sz="2200" b="0" i="0" dirty="0">
                <a:solidFill>
                  <a:srgbClr val="000000"/>
                </a:solidFill>
                <a:effectLst/>
              </a:rPr>
              <a:t>​</a:t>
            </a:r>
            <a:endParaRPr lang="pl-PL" sz="2200" b="0" i="0" dirty="0">
              <a:solidFill>
                <a:srgbClr val="000000"/>
              </a:solidFill>
              <a:effectLst/>
            </a:endParaRPr>
          </a:p>
          <a:p>
            <a:pPr marL="0" indent="0" algn="l" rtl="0" fontAlgn="base">
              <a:buNone/>
            </a:pPr>
            <a:endParaRPr lang="pl-PL" sz="800" b="0" i="0" dirty="0">
              <a:solidFill>
                <a:srgbClr val="000000"/>
              </a:solidFill>
              <a:effectLst/>
            </a:endParaRPr>
          </a:p>
          <a:p>
            <a:pPr algn="l" rtl="0" fontAlgn="base">
              <a:buFont typeface="Arial" panose="020B0604020202020204" pitchFamily="34" charset="0"/>
              <a:buChar char="•"/>
            </a:pPr>
            <a:r>
              <a:rPr lang="en-GB" sz="2200" b="0" i="0" u="none" strike="noStrike" dirty="0">
                <a:solidFill>
                  <a:srgbClr val="FF0000"/>
                </a:solidFill>
                <a:effectLst/>
              </a:rPr>
              <a:t>Routinely assess breathlessness </a:t>
            </a:r>
            <a:r>
              <a:rPr lang="en-GB" sz="2200" b="0" i="0" u="none" strike="noStrike" dirty="0">
                <a:solidFill>
                  <a:srgbClr val="000000"/>
                </a:solidFill>
                <a:effectLst/>
              </a:rPr>
              <a:t>(</a:t>
            </a:r>
            <a:r>
              <a:rPr lang="en-US" sz="2000" i="1" dirty="0"/>
              <a:t>χ</a:t>
            </a:r>
            <a:r>
              <a:rPr lang="en-US" sz="2000" baseline="30000" dirty="0"/>
              <a:t>2 </a:t>
            </a:r>
            <a:r>
              <a:rPr lang="en-GB" sz="2200" b="0" i="0" u="none" strike="noStrike" dirty="0">
                <a:solidFill>
                  <a:srgbClr val="004F8E"/>
                </a:solidFill>
                <a:effectLst/>
              </a:rPr>
              <a:t>=13.8; </a:t>
            </a:r>
            <a:r>
              <a:rPr lang="en-GB" sz="2200" b="0" i="0" u="none" strike="noStrike" dirty="0">
                <a:solidFill>
                  <a:srgbClr val="000000"/>
                </a:solidFill>
                <a:effectLst/>
              </a:rPr>
              <a:t>p=0.0002)</a:t>
            </a:r>
            <a:r>
              <a:rPr lang="en-US" sz="2200" b="0" i="0" u="none" strike="noStrike" dirty="0">
                <a:solidFill>
                  <a:srgbClr val="000000"/>
                </a:solidFill>
                <a:effectLst/>
              </a:rPr>
              <a:t>​​</a:t>
            </a:r>
            <a:r>
              <a:rPr lang="en-US" sz="2200" b="0" i="0" dirty="0">
                <a:solidFill>
                  <a:srgbClr val="000000"/>
                </a:solidFill>
                <a:effectLst/>
              </a:rPr>
              <a:t>​</a:t>
            </a:r>
          </a:p>
          <a:p>
            <a:pPr>
              <a:lnSpc>
                <a:spcPct val="150000"/>
              </a:lnSpc>
              <a:buFont typeface="Arial" panose="020B0604020202020204" pitchFamily="34" charset="0"/>
              <a:buChar char="•"/>
            </a:pPr>
            <a:r>
              <a:rPr lang="pl-PL" sz="2200" b="0" i="0" u="none" strike="noStrike" dirty="0" err="1">
                <a:solidFill>
                  <a:srgbClr val="000000"/>
                </a:solidFill>
                <a:effectLst/>
              </a:rPr>
              <a:t>Use</a:t>
            </a:r>
            <a:r>
              <a:rPr lang="pl-PL" sz="2200" b="0" i="0" u="none" strike="noStrike" dirty="0">
                <a:solidFill>
                  <a:srgbClr val="000000"/>
                </a:solidFill>
                <a:effectLst/>
              </a:rPr>
              <a:t> </a:t>
            </a:r>
            <a:r>
              <a:rPr lang="en-GB" sz="2200" b="0" i="0" u="none" strike="noStrike" dirty="0">
                <a:solidFill>
                  <a:srgbClr val="000000"/>
                </a:solidFill>
                <a:effectLst/>
              </a:rPr>
              <a:t>a </a:t>
            </a:r>
            <a:r>
              <a:rPr lang="en-GB" sz="2200" b="0" i="0" u="none" strike="noStrike" dirty="0">
                <a:solidFill>
                  <a:srgbClr val="FF0000"/>
                </a:solidFill>
                <a:effectLst/>
              </a:rPr>
              <a:t>handheld fan in COPD </a:t>
            </a:r>
            <a:r>
              <a:rPr lang="en-GB" sz="2200" b="0" i="0" u="none" strike="noStrike" dirty="0">
                <a:solidFill>
                  <a:srgbClr val="000000"/>
                </a:solidFill>
                <a:effectLst/>
              </a:rPr>
              <a:t>(</a:t>
            </a:r>
            <a:r>
              <a:rPr lang="en-US" sz="2000" i="1" dirty="0"/>
              <a:t>χ</a:t>
            </a:r>
            <a:r>
              <a:rPr lang="en-US" sz="2000" baseline="30000" dirty="0"/>
              <a:t>2 </a:t>
            </a:r>
            <a:r>
              <a:rPr lang="en-GB" sz="2200" b="0" i="0" u="none" strike="noStrike" dirty="0">
                <a:solidFill>
                  <a:srgbClr val="004F8E"/>
                </a:solidFill>
                <a:effectLst/>
              </a:rPr>
              <a:t>= 8.75, </a:t>
            </a:r>
            <a:r>
              <a:rPr lang="en-GB" sz="2200" b="0" i="0" u="none" strike="noStrike" dirty="0">
                <a:solidFill>
                  <a:srgbClr val="000000"/>
                </a:solidFill>
                <a:effectLst/>
              </a:rPr>
              <a:t>p=0.003)</a:t>
            </a:r>
            <a:r>
              <a:rPr lang="en-US" sz="2200" b="0" i="0" u="none" strike="noStrike" dirty="0">
                <a:solidFill>
                  <a:srgbClr val="000000"/>
                </a:solidFill>
                <a:effectLst/>
              </a:rPr>
              <a:t>​​</a:t>
            </a:r>
            <a:r>
              <a:rPr lang="en-US" sz="2200" b="0" i="0" dirty="0">
                <a:solidFill>
                  <a:srgbClr val="000000"/>
                </a:solidFill>
                <a:effectLst/>
              </a:rPr>
              <a:t>​</a:t>
            </a:r>
            <a:r>
              <a:rPr lang="pl-PL" sz="2200" dirty="0">
                <a:solidFill>
                  <a:srgbClr val="000000"/>
                </a:solidFill>
              </a:rPr>
              <a:t>,</a:t>
            </a:r>
            <a:r>
              <a:rPr lang="pl-PL" sz="2200" dirty="0">
                <a:solidFill>
                  <a:srgbClr val="FF0000"/>
                </a:solidFill>
              </a:rPr>
              <a:t> in</a:t>
            </a:r>
            <a:r>
              <a:rPr lang="en-GB" sz="2200" b="0" i="0" u="none" strike="noStrike" dirty="0">
                <a:solidFill>
                  <a:srgbClr val="FF0000"/>
                </a:solidFill>
                <a:effectLst/>
              </a:rPr>
              <a:t> </a:t>
            </a:r>
            <a:r>
              <a:rPr lang="en-GB" sz="2200" b="0" i="0" u="none" strike="noStrike" dirty="0" err="1">
                <a:solidFill>
                  <a:srgbClr val="FF0000"/>
                </a:solidFill>
                <a:effectLst/>
              </a:rPr>
              <a:t>fILD</a:t>
            </a:r>
            <a:r>
              <a:rPr lang="en-GB" sz="2200" b="0" i="0" u="none" strike="noStrike" dirty="0">
                <a:solidFill>
                  <a:srgbClr val="FF0000"/>
                </a:solidFill>
                <a:effectLst/>
              </a:rPr>
              <a:t> </a:t>
            </a:r>
            <a:r>
              <a:rPr lang="en-GB" sz="2200" b="0" i="0" u="none" strike="noStrike" dirty="0">
                <a:solidFill>
                  <a:srgbClr val="000000"/>
                </a:solidFill>
                <a:effectLst/>
              </a:rPr>
              <a:t>(</a:t>
            </a:r>
            <a:r>
              <a:rPr lang="en-US" sz="2000" i="1" dirty="0"/>
              <a:t>χ</a:t>
            </a:r>
            <a:r>
              <a:rPr lang="en-US" sz="2000" baseline="30000" dirty="0"/>
              <a:t>2 </a:t>
            </a:r>
            <a:r>
              <a:rPr lang="en-GB" sz="2200" b="0" i="0" u="none" strike="noStrike" dirty="0">
                <a:solidFill>
                  <a:srgbClr val="004F8E"/>
                </a:solidFill>
                <a:effectLst/>
              </a:rPr>
              <a:t>= 4.85, </a:t>
            </a:r>
            <a:r>
              <a:rPr lang="en-GB" sz="2200" b="0" i="0" u="none" strike="noStrike" dirty="0">
                <a:solidFill>
                  <a:srgbClr val="000000"/>
                </a:solidFill>
                <a:effectLst/>
              </a:rPr>
              <a:t>p=0.028)</a:t>
            </a:r>
            <a:r>
              <a:rPr lang="en-US" sz="2200" b="0" i="0" u="none" strike="noStrike" dirty="0">
                <a:solidFill>
                  <a:srgbClr val="000000"/>
                </a:solidFill>
                <a:effectLst/>
              </a:rPr>
              <a:t>​​</a:t>
            </a:r>
            <a:r>
              <a:rPr lang="en-US" sz="2200" b="0" i="0" dirty="0">
                <a:solidFill>
                  <a:srgbClr val="000000"/>
                </a:solidFill>
                <a:effectLst/>
              </a:rPr>
              <a:t>​</a:t>
            </a:r>
            <a:r>
              <a:rPr lang="en-GB" sz="2200" b="0" i="0" u="none" strike="noStrike" dirty="0">
                <a:solidFill>
                  <a:srgbClr val="000000"/>
                </a:solidFill>
                <a:effectLst/>
              </a:rPr>
              <a:t>​</a:t>
            </a:r>
            <a:r>
              <a:rPr lang="en-US" sz="2200" b="0" i="0" u="none" strike="noStrike" dirty="0">
                <a:solidFill>
                  <a:srgbClr val="000000"/>
                </a:solidFill>
                <a:effectLst/>
              </a:rPr>
              <a:t>​</a:t>
            </a:r>
            <a:r>
              <a:rPr lang="en-US" sz="2200" b="0" i="0" dirty="0">
                <a:solidFill>
                  <a:srgbClr val="000000"/>
                </a:solidFill>
                <a:effectLst/>
              </a:rPr>
              <a:t>​</a:t>
            </a:r>
            <a:r>
              <a:rPr lang="pl-PL" sz="2200" b="0" i="0" dirty="0">
                <a:solidFill>
                  <a:srgbClr val="000000"/>
                </a:solidFill>
                <a:effectLst/>
              </a:rPr>
              <a:t> </a:t>
            </a:r>
            <a:r>
              <a:rPr lang="pl-PL" sz="2200" b="0" i="0" dirty="0">
                <a:solidFill>
                  <a:srgbClr val="FF0000"/>
                </a:solidFill>
                <a:effectLst/>
              </a:rPr>
              <a:t>and in LC </a:t>
            </a:r>
            <a:r>
              <a:rPr lang="en-GB" sz="2200" dirty="0">
                <a:solidFill>
                  <a:srgbClr val="000000"/>
                </a:solidFill>
              </a:rPr>
              <a:t>(</a:t>
            </a:r>
            <a:r>
              <a:rPr lang="en-US" sz="2000" i="1" dirty="0"/>
              <a:t>χ</a:t>
            </a:r>
            <a:r>
              <a:rPr lang="en-US" sz="2000" baseline="30000" dirty="0"/>
              <a:t>2 </a:t>
            </a:r>
            <a:r>
              <a:rPr lang="en-GB" sz="2200" dirty="0">
                <a:solidFill>
                  <a:srgbClr val="004F8E"/>
                </a:solidFill>
              </a:rPr>
              <a:t>= </a:t>
            </a:r>
            <a:r>
              <a:rPr lang="pl-PL" sz="2200" dirty="0">
                <a:solidFill>
                  <a:srgbClr val="004F8E"/>
                </a:solidFill>
              </a:rPr>
              <a:t>5.63</a:t>
            </a:r>
            <a:r>
              <a:rPr lang="en-GB" sz="2200" dirty="0">
                <a:solidFill>
                  <a:srgbClr val="004F8E"/>
                </a:solidFill>
              </a:rPr>
              <a:t>, </a:t>
            </a:r>
            <a:r>
              <a:rPr lang="en-GB" sz="2200" dirty="0">
                <a:solidFill>
                  <a:srgbClr val="000000"/>
                </a:solidFill>
              </a:rPr>
              <a:t>p=0.0</a:t>
            </a:r>
            <a:r>
              <a:rPr lang="pl-PL" sz="2200" dirty="0">
                <a:solidFill>
                  <a:srgbClr val="000000"/>
                </a:solidFill>
              </a:rPr>
              <a:t>18</a:t>
            </a:r>
            <a:r>
              <a:rPr lang="en-GB" sz="2200" dirty="0">
                <a:solidFill>
                  <a:srgbClr val="000000"/>
                </a:solidFill>
              </a:rPr>
              <a:t>)</a:t>
            </a:r>
            <a:endParaRPr lang="en-US" sz="2200" b="0" i="0" dirty="0">
              <a:solidFill>
                <a:srgbClr val="000000"/>
              </a:solidFill>
              <a:effectLst/>
            </a:endParaRPr>
          </a:p>
          <a:p>
            <a:pPr algn="l" rtl="0" fontAlgn="base">
              <a:lnSpc>
                <a:spcPct val="150000"/>
              </a:lnSpc>
              <a:buFont typeface="Arial" panose="020B0604020202020204" pitchFamily="34" charset="0"/>
              <a:buChar char="•"/>
            </a:pPr>
            <a:r>
              <a:rPr lang="pl-PL" sz="2200" b="0" i="0" u="none" strike="noStrike" dirty="0">
                <a:solidFill>
                  <a:srgbClr val="FF0000"/>
                </a:solidFill>
                <a:effectLst/>
              </a:rPr>
              <a:t>Be open to r</a:t>
            </a:r>
            <a:r>
              <a:rPr lang="en-GB" sz="2200" b="0" i="0" u="none" strike="noStrike" dirty="0" err="1">
                <a:solidFill>
                  <a:srgbClr val="FF0000"/>
                </a:solidFill>
                <a:effectLst/>
              </a:rPr>
              <a:t>efer</a:t>
            </a:r>
            <a:r>
              <a:rPr lang="en-GB" sz="2200" b="0" i="0" u="none" strike="noStrike" dirty="0">
                <a:solidFill>
                  <a:srgbClr val="000000"/>
                </a:solidFill>
                <a:effectLst/>
              </a:rPr>
              <a:t> </a:t>
            </a:r>
            <a:r>
              <a:rPr lang="en-GB" sz="2200" b="0" i="0" u="none" strike="noStrike" dirty="0" err="1">
                <a:solidFill>
                  <a:srgbClr val="FF0000"/>
                </a:solidFill>
                <a:effectLst/>
              </a:rPr>
              <a:t>fILD</a:t>
            </a:r>
            <a:r>
              <a:rPr lang="en-GB" sz="2200" b="0" i="0" u="none" strike="noStrike" dirty="0">
                <a:solidFill>
                  <a:srgbClr val="FF0000"/>
                </a:solidFill>
                <a:effectLst/>
              </a:rPr>
              <a:t> patients to PC </a:t>
            </a:r>
            <a:r>
              <a:rPr lang="en-GB" sz="2200" b="0" i="0" u="none" strike="noStrike" dirty="0">
                <a:solidFill>
                  <a:srgbClr val="000000"/>
                </a:solidFill>
                <a:effectLst/>
              </a:rPr>
              <a:t>(</a:t>
            </a:r>
            <a:r>
              <a:rPr lang="en-US" sz="2000" i="1" dirty="0"/>
              <a:t>χ</a:t>
            </a:r>
            <a:r>
              <a:rPr lang="en-US" sz="2000" baseline="30000" dirty="0"/>
              <a:t>2 </a:t>
            </a:r>
            <a:r>
              <a:rPr lang="en-GB" sz="2200" b="0" i="0" u="none" strike="noStrike" dirty="0">
                <a:solidFill>
                  <a:srgbClr val="004F8E"/>
                </a:solidFill>
                <a:effectLst/>
              </a:rPr>
              <a:t>= 5.83, </a:t>
            </a:r>
            <a:r>
              <a:rPr lang="en-GB" sz="2200" b="0" i="0" u="none" strike="noStrike" dirty="0">
                <a:solidFill>
                  <a:srgbClr val="000000"/>
                </a:solidFill>
                <a:effectLst/>
              </a:rPr>
              <a:t>p=0.016) </a:t>
            </a:r>
          </a:p>
          <a:p>
            <a:pPr>
              <a:lnSpc>
                <a:spcPct val="150000"/>
              </a:lnSpc>
              <a:buFont typeface="Arial" panose="020B0604020202020204" pitchFamily="34" charset="0"/>
              <a:buChar char="•"/>
            </a:pPr>
            <a:r>
              <a:rPr lang="pl-PL" sz="2200" b="0" i="0" u="none" strike="noStrike" dirty="0" err="1">
                <a:effectLst/>
              </a:rPr>
              <a:t>Use</a:t>
            </a:r>
            <a:r>
              <a:rPr lang="pl-PL" sz="2200" b="0" i="0" u="none" strike="noStrike" dirty="0">
                <a:effectLst/>
              </a:rPr>
              <a:t> </a:t>
            </a:r>
            <a:r>
              <a:rPr lang="en-GB" sz="2200" dirty="0">
                <a:solidFill>
                  <a:srgbClr val="FF0000"/>
                </a:solidFill>
              </a:rPr>
              <a:t>pulmonary rehabilitation </a:t>
            </a:r>
            <a:r>
              <a:rPr lang="pl-PL" sz="2200" b="0" i="0" u="none" strike="noStrike" dirty="0">
                <a:solidFill>
                  <a:srgbClr val="FF0000"/>
                </a:solidFill>
                <a:effectLst/>
              </a:rPr>
              <a:t> in </a:t>
            </a:r>
            <a:r>
              <a:rPr lang="en-GB" sz="2200" b="0" i="0" u="none" strike="noStrike" dirty="0">
                <a:solidFill>
                  <a:srgbClr val="FF0000"/>
                </a:solidFill>
                <a:effectLst/>
              </a:rPr>
              <a:t>COPD </a:t>
            </a:r>
            <a:r>
              <a:rPr lang="en-GB" sz="2200" b="0" i="0" u="none" strike="noStrike" dirty="0">
                <a:solidFill>
                  <a:srgbClr val="000000"/>
                </a:solidFill>
                <a:effectLst/>
              </a:rPr>
              <a:t>patients (</a:t>
            </a:r>
            <a:r>
              <a:rPr lang="en-US" sz="2000" i="1" dirty="0"/>
              <a:t>χ</a:t>
            </a:r>
            <a:r>
              <a:rPr lang="en-US" sz="2000" baseline="30000" dirty="0"/>
              <a:t>2 </a:t>
            </a:r>
            <a:r>
              <a:rPr lang="en-GB" sz="2200" b="0" i="0" u="none" strike="noStrike" dirty="0">
                <a:solidFill>
                  <a:srgbClr val="004F8E"/>
                </a:solidFill>
                <a:effectLst/>
              </a:rPr>
              <a:t>=6.41, </a:t>
            </a:r>
            <a:r>
              <a:rPr lang="en-GB" sz="2200" b="0" i="0" u="none" strike="noStrike" dirty="0">
                <a:solidFill>
                  <a:srgbClr val="000000"/>
                </a:solidFill>
                <a:effectLst/>
              </a:rPr>
              <a:t>p=0.011)</a:t>
            </a:r>
            <a:r>
              <a:rPr lang="en-US" sz="2200" b="0" i="0" u="none" strike="noStrike" dirty="0">
                <a:solidFill>
                  <a:srgbClr val="000000"/>
                </a:solidFill>
                <a:effectLst/>
              </a:rPr>
              <a:t>​​</a:t>
            </a:r>
            <a:endParaRPr lang="en-GB" sz="2200" dirty="0"/>
          </a:p>
          <a:p>
            <a:pPr marL="0" indent="0">
              <a:buNone/>
            </a:pPr>
            <a:endParaRPr lang="en-GB" sz="2000" dirty="0"/>
          </a:p>
        </p:txBody>
      </p:sp>
      <p:sp>
        <p:nvSpPr>
          <p:cNvPr id="4" name="TextBox 7">
            <a:extLst>
              <a:ext uri="{FF2B5EF4-FFF2-40B4-BE49-F238E27FC236}">
                <a16:creationId xmlns:a16="http://schemas.microsoft.com/office/drawing/2014/main" id="{6D9F8A9C-A10D-3E4B-E4E7-32B2B183F521}"/>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2011844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raz 1">
            <a:extLst>
              <a:ext uri="{FF2B5EF4-FFF2-40B4-BE49-F238E27FC236}">
                <a16:creationId xmlns:a16="http://schemas.microsoft.com/office/drawing/2014/main" id="{AE1FC6FF-12B9-4C6A-B102-77B59AC646D9}"/>
              </a:ext>
            </a:extLst>
          </p:cNvPr>
          <p:cNvPicPr>
            <a:picLocks noChangeAspect="1"/>
          </p:cNvPicPr>
          <p:nvPr/>
        </p:nvPicPr>
        <p:blipFill>
          <a:blip r:embed="rId2"/>
          <a:stretch>
            <a:fillRect/>
          </a:stretch>
        </p:blipFill>
        <p:spPr>
          <a:xfrm>
            <a:off x="623392" y="628649"/>
            <a:ext cx="7591425" cy="5600700"/>
          </a:xfrm>
          <a:prstGeom prst="rect">
            <a:avLst/>
          </a:prstGeom>
        </p:spPr>
      </p:pic>
      <p:sp>
        <p:nvSpPr>
          <p:cNvPr id="4" name="Prostokąt 3">
            <a:extLst>
              <a:ext uri="{FF2B5EF4-FFF2-40B4-BE49-F238E27FC236}">
                <a16:creationId xmlns:a16="http://schemas.microsoft.com/office/drawing/2014/main" id="{9FF50385-48D6-4E5F-B539-E59F8303AE9D}"/>
              </a:ext>
            </a:extLst>
          </p:cNvPr>
          <p:cNvSpPr/>
          <p:nvPr/>
        </p:nvSpPr>
        <p:spPr>
          <a:xfrm>
            <a:off x="8580276" y="428178"/>
            <a:ext cx="3192016" cy="6001643"/>
          </a:xfrm>
          <a:prstGeom prst="rect">
            <a:avLst/>
          </a:prstGeom>
        </p:spPr>
        <p:txBody>
          <a:bodyPr wrap="square">
            <a:spAutoFit/>
          </a:bodyPr>
          <a:lstStyle/>
          <a:p>
            <a:r>
              <a:rPr lang="en-US" sz="1600" dirty="0">
                <a:latin typeface="+mn-lt"/>
              </a:rPr>
              <a:t>Relationship between the knowledge of guidelines/recommendations on palliative care for non-malignant lung diseases and the routine use of a breathlessness score in clinical practice. Legend: Knowledge of guidelines was evaluated by a 5-point Likert scale: 1 - I know that no such guidelines/recommendations exist; 2 - I’m not sure if such guidelines/recommendations exist or not; 3 - Yes, I know of them but have not read them; 4 - Yes, I know of them but have only looked at them briefly; 5 - Yes, I know of them and have read them carefully. Kruskal-Wallis test was implemented to assess the difference in ordinal data among all independently sampled groups, with subsequent post-hoc test (Dunn’s test) for multiple comparison</a:t>
            </a:r>
            <a:endParaRPr lang="pl-PL" sz="1600" dirty="0">
              <a:latin typeface="+mn-lt"/>
            </a:endParaRPr>
          </a:p>
        </p:txBody>
      </p:sp>
      <p:sp>
        <p:nvSpPr>
          <p:cNvPr id="3" name="TextBox 7">
            <a:extLst>
              <a:ext uri="{FF2B5EF4-FFF2-40B4-BE49-F238E27FC236}">
                <a16:creationId xmlns:a16="http://schemas.microsoft.com/office/drawing/2014/main" id="{F9DA7951-1200-6333-855F-1B9B4D562C9C}"/>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3566803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C867C-7B12-AC6E-8302-2697E7E8110D}"/>
              </a:ext>
            </a:extLst>
          </p:cNvPr>
          <p:cNvSpPr>
            <a:spLocks noGrp="1"/>
          </p:cNvSpPr>
          <p:nvPr>
            <p:ph type="title"/>
          </p:nvPr>
        </p:nvSpPr>
        <p:spPr>
          <a:xfrm>
            <a:off x="587388" y="404664"/>
            <a:ext cx="10837204" cy="774700"/>
          </a:xfrm>
        </p:spPr>
        <p:txBody>
          <a:bodyPr/>
          <a:lstStyle/>
          <a:p>
            <a:r>
              <a:rPr lang="pl-PL" sz="2400" dirty="0" err="1">
                <a:effectLst>
                  <a:outerShdw blurRad="38100" dist="38100" dir="2700000" algn="tl">
                    <a:srgbClr val="000000">
                      <a:alpha val="43137"/>
                    </a:srgbClr>
                  </a:outerShdw>
                </a:effectLst>
              </a:rPr>
              <a:t>Results</a:t>
            </a:r>
            <a:r>
              <a:rPr lang="pl-PL" sz="2400" dirty="0">
                <a:effectLst>
                  <a:outerShdw blurRad="38100" dist="38100" dir="2700000" algn="tl">
                    <a:srgbClr val="000000">
                      <a:alpha val="43137"/>
                    </a:srgbClr>
                  </a:outerShdw>
                </a:effectLst>
              </a:rPr>
              <a:t> - </a:t>
            </a:r>
            <a:r>
              <a:rPr lang="pl-PL" sz="2400" dirty="0" err="1">
                <a:effectLst>
                  <a:outerShdw blurRad="38100" dist="38100" dir="2700000" algn="tl">
                    <a:srgbClr val="000000">
                      <a:alpha val="43137"/>
                    </a:srgbClr>
                  </a:outerShdw>
                </a:effectLst>
              </a:rPr>
              <a:t>knowledge</a:t>
            </a:r>
            <a:r>
              <a:rPr lang="pl-PL" sz="2400" dirty="0">
                <a:effectLst>
                  <a:outerShdw blurRad="38100" dist="38100" dir="2700000" algn="tl">
                    <a:srgbClr val="000000">
                      <a:alpha val="43137"/>
                    </a:srgbClr>
                  </a:outerShdw>
                </a:effectLst>
              </a:rPr>
              <a:t> of </a:t>
            </a:r>
            <a:r>
              <a:rPr lang="pl-PL" sz="2400" dirty="0" err="1">
                <a:effectLst>
                  <a:outerShdw blurRad="38100" dist="38100" dir="2700000" algn="tl">
                    <a:srgbClr val="000000">
                      <a:alpha val="43137"/>
                    </a:srgbClr>
                  </a:outerShdw>
                </a:effectLst>
              </a:rPr>
              <a:t>guidelines</a:t>
            </a:r>
            <a:r>
              <a:rPr lang="pl-PL" sz="2400" dirty="0">
                <a:effectLst>
                  <a:outerShdw blurRad="38100" dist="38100" dir="2700000" algn="tl">
                    <a:srgbClr val="000000">
                      <a:alpha val="43137"/>
                    </a:srgbClr>
                  </a:outerShdw>
                </a:effectLst>
              </a:rPr>
              <a:t> and </a:t>
            </a:r>
            <a:r>
              <a:rPr lang="pl-PL" sz="2400" dirty="0" err="1">
                <a:effectLst>
                  <a:outerShdw blurRad="38100" dist="38100" dir="2700000" algn="tl">
                    <a:srgbClr val="000000">
                      <a:alpha val="43137"/>
                    </a:srgbClr>
                  </a:outerShdw>
                </a:effectLst>
              </a:rPr>
              <a:t>pharmacological</a:t>
            </a:r>
            <a:r>
              <a:rPr lang="pl-PL" sz="2400" dirty="0">
                <a:effectLst>
                  <a:outerShdw blurRad="38100" dist="38100" dir="2700000" algn="tl">
                    <a:srgbClr val="000000">
                      <a:alpha val="43137"/>
                    </a:srgbClr>
                  </a:outerShdw>
                </a:effectLst>
              </a:rPr>
              <a:t> management</a:t>
            </a:r>
            <a:endParaRPr lang="en-GB" sz="2400" dirty="0">
              <a:effectLst>
                <a:outerShdw blurRad="38100" dist="38100" dir="2700000" algn="tl">
                  <a:srgbClr val="000000">
                    <a:alpha val="43137"/>
                  </a:srgbClr>
                </a:outerShdw>
              </a:effectLst>
            </a:endParaRPr>
          </a:p>
        </p:txBody>
      </p:sp>
      <p:sp>
        <p:nvSpPr>
          <p:cNvPr id="3" name="Content Placeholder 2">
            <a:extLst>
              <a:ext uri="{FF2B5EF4-FFF2-40B4-BE49-F238E27FC236}">
                <a16:creationId xmlns:a16="http://schemas.microsoft.com/office/drawing/2014/main" id="{1AA08FC5-8630-9060-8035-EF0552E4FC74}"/>
              </a:ext>
            </a:extLst>
          </p:cNvPr>
          <p:cNvSpPr>
            <a:spLocks noGrp="1"/>
          </p:cNvSpPr>
          <p:nvPr>
            <p:ph idx="1"/>
          </p:nvPr>
        </p:nvSpPr>
        <p:spPr>
          <a:xfrm>
            <a:off x="721497" y="1628800"/>
            <a:ext cx="10693188" cy="3312368"/>
          </a:xfrm>
        </p:spPr>
        <p:txBody>
          <a:bodyPr/>
          <a:lstStyle/>
          <a:p>
            <a:pPr marL="0" indent="0">
              <a:buNone/>
            </a:pPr>
            <a:r>
              <a:rPr lang="en-GB" sz="2400" dirty="0">
                <a:solidFill>
                  <a:srgbClr val="000000"/>
                </a:solidFill>
              </a:rPr>
              <a:t>The 40% of respondents that reported reading carefully or at least looked at non-cancer palliative care guidelines briefly were significantly more likely to</a:t>
            </a:r>
            <a:endParaRPr lang="pl-PL" sz="2400" dirty="0">
              <a:solidFill>
                <a:srgbClr val="000000"/>
              </a:solidFill>
            </a:endParaRPr>
          </a:p>
          <a:p>
            <a:pPr>
              <a:buFont typeface="Arial" panose="020B0604020202020204" pitchFamily="34" charset="0"/>
              <a:buChar char="•"/>
            </a:pPr>
            <a:r>
              <a:rPr lang="en-GB" sz="2400" dirty="0">
                <a:solidFill>
                  <a:srgbClr val="000000"/>
                </a:solidFill>
              </a:rPr>
              <a:t>Use </a:t>
            </a:r>
            <a:r>
              <a:rPr lang="en-GB" sz="2400" dirty="0">
                <a:solidFill>
                  <a:srgbClr val="FF0000"/>
                </a:solidFill>
              </a:rPr>
              <a:t>opioids</a:t>
            </a:r>
            <a:r>
              <a:rPr lang="en-GB" sz="2400" dirty="0">
                <a:solidFill>
                  <a:srgbClr val="000000"/>
                </a:solidFill>
              </a:rPr>
              <a:t> (</a:t>
            </a:r>
            <a:r>
              <a:rPr lang="en-US" sz="1600" i="1" dirty="0"/>
              <a:t>χ</a:t>
            </a:r>
            <a:r>
              <a:rPr lang="en-US" sz="1600" baseline="30000" dirty="0"/>
              <a:t>2 </a:t>
            </a:r>
            <a:r>
              <a:rPr lang="en-GB" sz="2400" dirty="0">
                <a:solidFill>
                  <a:srgbClr val="004F8E"/>
                </a:solidFill>
              </a:rPr>
              <a:t>=12.58, </a:t>
            </a:r>
            <a:r>
              <a:rPr lang="en-GB" sz="2400" dirty="0">
                <a:solidFill>
                  <a:srgbClr val="000000"/>
                </a:solidFill>
              </a:rPr>
              <a:t>p=0.0004) </a:t>
            </a:r>
            <a:r>
              <a:rPr lang="pl-PL" sz="2400" dirty="0">
                <a:solidFill>
                  <a:srgbClr val="FF0000"/>
                </a:solidFill>
              </a:rPr>
              <a:t>in COPD</a:t>
            </a:r>
          </a:p>
          <a:p>
            <a:pPr marL="0" indent="0">
              <a:buNone/>
            </a:pPr>
            <a:endParaRPr lang="pl-PL" sz="2400" dirty="0"/>
          </a:p>
          <a:p>
            <a:pPr marL="0" indent="0">
              <a:buNone/>
            </a:pPr>
            <a:r>
              <a:rPr lang="pl-PL" sz="2400" dirty="0" err="1"/>
              <a:t>Generally</a:t>
            </a:r>
            <a:r>
              <a:rPr lang="pl-PL" sz="2400" dirty="0"/>
              <a:t>, t</a:t>
            </a:r>
            <a:r>
              <a:rPr lang="en-US" sz="2400" dirty="0"/>
              <a:t>here was no clear relationship between knowledge of guidelines and treatment with benzodiazepines and antidepressants. </a:t>
            </a:r>
            <a:endParaRPr lang="pl-PL" sz="2400" dirty="0"/>
          </a:p>
          <a:p>
            <a:pPr marL="0" indent="0">
              <a:buNone/>
            </a:pPr>
            <a:r>
              <a:rPr lang="en-US" sz="2400" dirty="0"/>
              <a:t>However, for </a:t>
            </a:r>
            <a:r>
              <a:rPr lang="en-US" sz="2400" dirty="0" err="1">
                <a:solidFill>
                  <a:srgbClr val="FF0000"/>
                </a:solidFill>
              </a:rPr>
              <a:t>fILD</a:t>
            </a:r>
            <a:r>
              <a:rPr lang="en-US" sz="2400" dirty="0"/>
              <a:t> </a:t>
            </a:r>
            <a:r>
              <a:rPr lang="en-US" sz="2400" dirty="0">
                <a:solidFill>
                  <a:srgbClr val="FF0000"/>
                </a:solidFill>
              </a:rPr>
              <a:t>antidepressants</a:t>
            </a:r>
            <a:r>
              <a:rPr lang="en-US" sz="2400" dirty="0"/>
              <a:t> were used more frequently by respondents who reported they had read guidelines or looked at them briefly (</a:t>
            </a:r>
            <a:r>
              <a:rPr lang="en-US" sz="2400" i="1" dirty="0"/>
              <a:t>χ</a:t>
            </a:r>
            <a:r>
              <a:rPr lang="en-US" sz="2400" baseline="30000" dirty="0"/>
              <a:t>2</a:t>
            </a:r>
            <a:r>
              <a:rPr lang="en-US" sz="2400" dirty="0"/>
              <a:t> = 6.25; </a:t>
            </a:r>
            <a:r>
              <a:rPr lang="en-US" sz="2400" i="1" dirty="0"/>
              <a:t>p</a:t>
            </a:r>
            <a:r>
              <a:rPr lang="en-US" sz="2400" dirty="0"/>
              <a:t> = 0.044).</a:t>
            </a:r>
            <a:endParaRPr lang="en-GB" sz="2400" dirty="0"/>
          </a:p>
        </p:txBody>
      </p:sp>
      <p:sp>
        <p:nvSpPr>
          <p:cNvPr id="4" name="TextBox 7">
            <a:extLst>
              <a:ext uri="{FF2B5EF4-FFF2-40B4-BE49-F238E27FC236}">
                <a16:creationId xmlns:a16="http://schemas.microsoft.com/office/drawing/2014/main" id="{5F10A65E-4A28-E05A-7007-77645D42CC36}"/>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2644879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A9EF5-B115-D6B1-F714-8EAC5CD789B8}"/>
              </a:ext>
            </a:extLst>
          </p:cNvPr>
          <p:cNvSpPr>
            <a:spLocks noGrp="1"/>
          </p:cNvSpPr>
          <p:nvPr>
            <p:ph type="title"/>
          </p:nvPr>
        </p:nvSpPr>
        <p:spPr>
          <a:xfrm>
            <a:off x="1016000" y="349573"/>
            <a:ext cx="10160000" cy="774700"/>
          </a:xfrm>
        </p:spPr>
        <p:txBody>
          <a:bodyPr/>
          <a:lstStyle/>
          <a:p>
            <a:r>
              <a:rPr lang="pl-PL" b="1" i="0" dirty="0">
                <a:solidFill>
                  <a:srgbClr val="000099"/>
                </a:solidFill>
                <a:effectLst/>
                <a:latin typeface="Arial" panose="020B0604020202020204" pitchFamily="34" charset="0"/>
              </a:rPr>
              <a:t>S</a:t>
            </a:r>
            <a:r>
              <a:rPr lang="en-GB" b="1" i="0" dirty="0" err="1">
                <a:solidFill>
                  <a:srgbClr val="000099"/>
                </a:solidFill>
                <a:effectLst/>
                <a:latin typeface="Arial" panose="020B0604020202020204" pitchFamily="34" charset="0"/>
              </a:rPr>
              <a:t>evere</a:t>
            </a:r>
            <a:r>
              <a:rPr lang="en-GB" b="1" i="0" dirty="0">
                <a:solidFill>
                  <a:srgbClr val="000099"/>
                </a:solidFill>
                <a:effectLst/>
                <a:latin typeface="Arial" panose="020B0604020202020204" pitchFamily="34" charset="0"/>
              </a:rPr>
              <a:t> breathlessness in advanced illness</a:t>
            </a:r>
            <a:endParaRPr lang="en-GB" dirty="0"/>
          </a:p>
        </p:txBody>
      </p:sp>
      <p:sp>
        <p:nvSpPr>
          <p:cNvPr id="3" name="Content Placeholder 2">
            <a:extLst>
              <a:ext uri="{FF2B5EF4-FFF2-40B4-BE49-F238E27FC236}">
                <a16:creationId xmlns:a16="http://schemas.microsoft.com/office/drawing/2014/main" id="{27D48058-4E18-6651-157E-2D91BBDD0175}"/>
              </a:ext>
            </a:extLst>
          </p:cNvPr>
          <p:cNvSpPr>
            <a:spLocks noGrp="1"/>
          </p:cNvSpPr>
          <p:nvPr>
            <p:ph idx="1"/>
          </p:nvPr>
        </p:nvSpPr>
        <p:spPr>
          <a:xfrm>
            <a:off x="767408" y="2060169"/>
            <a:ext cx="10408592" cy="2600478"/>
          </a:xfrm>
        </p:spPr>
        <p:txBody>
          <a:bodyPr/>
          <a:lstStyle/>
          <a:p>
            <a:pPr algn="l" rtl="0" fontAlgn="base">
              <a:spcBef>
                <a:spcPts val="0"/>
              </a:spcBef>
              <a:buFont typeface="Arial" panose="020B0604020202020204" pitchFamily="34" charset="0"/>
              <a:buChar char="•"/>
            </a:pPr>
            <a:r>
              <a:rPr lang="pl-PL" sz="2200" b="1" i="0" u="none" strike="noStrike" dirty="0">
                <a:solidFill>
                  <a:srgbClr val="000000"/>
                </a:solidFill>
                <a:effectLst/>
                <a:latin typeface="Arial" panose="020B0604020202020204" pitchFamily="34" charset="0"/>
              </a:rPr>
              <a:t>C</a:t>
            </a:r>
            <a:r>
              <a:rPr lang="en-GB" sz="2200" b="1" i="0" u="none" strike="noStrike" dirty="0" err="1">
                <a:solidFill>
                  <a:srgbClr val="000000"/>
                </a:solidFill>
                <a:effectLst/>
                <a:latin typeface="Arial" panose="020B0604020202020204" pitchFamily="34" charset="0"/>
              </a:rPr>
              <a:t>hronic</a:t>
            </a:r>
            <a:r>
              <a:rPr lang="en-GB" sz="2200" b="0" i="0" u="none" strike="noStrike" dirty="0">
                <a:solidFill>
                  <a:srgbClr val="000000"/>
                </a:solidFill>
                <a:effectLst/>
                <a:latin typeface="Arial" panose="020B0604020202020204" pitchFamily="34" charset="0"/>
              </a:rPr>
              <a:t> or </a:t>
            </a:r>
            <a:r>
              <a:rPr lang="en-GB" sz="2200" b="1" i="0" u="none" strike="noStrike" dirty="0">
                <a:solidFill>
                  <a:srgbClr val="000000"/>
                </a:solidFill>
                <a:effectLst/>
                <a:latin typeface="Arial" panose="020B0604020202020204" pitchFamily="34" charset="0"/>
              </a:rPr>
              <a:t>refractory</a:t>
            </a:r>
            <a:r>
              <a:rPr lang="en-GB" sz="2200" b="0" i="0" u="none" strike="noStrike" dirty="0">
                <a:solidFill>
                  <a:srgbClr val="000000"/>
                </a:solidFill>
                <a:effectLst/>
                <a:latin typeface="Arial" panose="020B0604020202020204" pitchFamily="34" charset="0"/>
              </a:rPr>
              <a:t> </a:t>
            </a:r>
            <a:r>
              <a:rPr lang="pl-PL" sz="2200" b="0" i="0" u="none" strike="noStrike" dirty="0" err="1">
                <a:solidFill>
                  <a:srgbClr val="000000"/>
                </a:solidFill>
                <a:effectLst/>
                <a:latin typeface="Arial" panose="020B0604020202020204" pitchFamily="34" charset="0"/>
              </a:rPr>
              <a:t>breathlessnes</a:t>
            </a:r>
            <a:r>
              <a:rPr lang="pl-PL" sz="2200" b="0" i="0" u="none" strike="noStrike" dirty="0">
                <a:solidFill>
                  <a:srgbClr val="000000"/>
                </a:solidFill>
                <a:effectLst/>
                <a:latin typeface="Arial" panose="020B0604020202020204" pitchFamily="34" charset="0"/>
              </a:rPr>
              <a:t> - </a:t>
            </a:r>
            <a:r>
              <a:rPr lang="pl-PL" sz="2200" b="0" i="0" u="none" strike="noStrike" dirty="0" err="1">
                <a:solidFill>
                  <a:srgbClr val="000000"/>
                </a:solidFill>
                <a:effectLst/>
                <a:latin typeface="Arial" panose="020B0604020202020204" pitchFamily="34" charset="0"/>
              </a:rPr>
              <a:t>disabling</a:t>
            </a:r>
            <a:r>
              <a:rPr lang="pl-PL" sz="2200" b="0" i="0" u="none" strike="noStrike" dirty="0">
                <a:solidFill>
                  <a:srgbClr val="000000"/>
                </a:solidFill>
                <a:effectLst/>
                <a:latin typeface="Arial" panose="020B0604020202020204" pitchFamily="34" charset="0"/>
              </a:rPr>
              <a:t> </a:t>
            </a:r>
            <a:r>
              <a:rPr lang="pl-PL" sz="2200" b="0" i="0" u="none" strike="noStrike" dirty="0" err="1">
                <a:solidFill>
                  <a:srgbClr val="000000"/>
                </a:solidFill>
                <a:effectLst/>
                <a:latin typeface="Arial" panose="020B0604020202020204" pitchFamily="34" charset="0"/>
              </a:rPr>
              <a:t>breathlessness</a:t>
            </a:r>
            <a:r>
              <a:rPr lang="pl-PL" sz="2200" b="0" i="0" u="none" strike="noStrike" dirty="0">
                <a:solidFill>
                  <a:srgbClr val="000000"/>
                </a:solidFill>
                <a:effectLst/>
                <a:latin typeface="Arial" panose="020B0604020202020204" pitchFamily="34" charset="0"/>
              </a:rPr>
              <a:t> </a:t>
            </a:r>
            <a:r>
              <a:rPr lang="pl-PL" sz="2200" b="0" i="0" u="none" strike="noStrike" dirty="0" err="1">
                <a:solidFill>
                  <a:srgbClr val="000000"/>
                </a:solidFill>
                <a:effectLst/>
                <a:latin typeface="Arial" panose="020B0604020202020204" pitchFamily="34" charset="0"/>
              </a:rPr>
              <a:t>which</a:t>
            </a:r>
            <a:r>
              <a:rPr lang="pl-PL" sz="2200" b="0" i="0" u="none" strike="noStrike" dirty="0">
                <a:solidFill>
                  <a:srgbClr val="000000"/>
                </a:solidFill>
                <a:effectLst/>
                <a:latin typeface="Arial" panose="020B0604020202020204" pitchFamily="34" charset="0"/>
              </a:rPr>
              <a:t> </a:t>
            </a:r>
            <a:r>
              <a:rPr lang="en-GB" sz="2200" b="0" i="0" u="none" strike="noStrike" dirty="0">
                <a:solidFill>
                  <a:srgbClr val="000000"/>
                </a:solidFill>
                <a:effectLst/>
                <a:latin typeface="Arial" panose="020B0604020202020204" pitchFamily="34" charset="0"/>
              </a:rPr>
              <a:t>persists despite optimal </a:t>
            </a:r>
            <a:r>
              <a:rPr lang="pl-PL" sz="2200" b="0" i="0" u="none" strike="noStrike" dirty="0" err="1">
                <a:solidFill>
                  <a:srgbClr val="000000"/>
                </a:solidFill>
                <a:effectLst/>
                <a:latin typeface="Arial" panose="020B0604020202020204" pitchFamily="34" charset="0"/>
              </a:rPr>
              <a:t>disease</a:t>
            </a:r>
            <a:r>
              <a:rPr lang="pl-PL" sz="2200" b="0" i="0" u="none" strike="noStrike" dirty="0">
                <a:solidFill>
                  <a:srgbClr val="000000"/>
                </a:solidFill>
                <a:effectLst/>
                <a:latin typeface="Arial" panose="020B0604020202020204" pitchFamily="34" charset="0"/>
              </a:rPr>
              <a:t> management </a:t>
            </a:r>
            <a:endParaRPr lang="pl-PL" sz="2200" dirty="0">
              <a:solidFill>
                <a:srgbClr val="000000"/>
              </a:solidFill>
            </a:endParaRPr>
          </a:p>
          <a:p>
            <a:pPr algn="l" rtl="0" fontAlgn="base">
              <a:spcBef>
                <a:spcPts val="0"/>
              </a:spcBef>
              <a:buFont typeface="Arial" panose="020B0604020202020204" pitchFamily="34" charset="0"/>
              <a:buChar char="•"/>
            </a:pPr>
            <a:endParaRPr lang="pl-PL" sz="800" b="0" i="0" dirty="0">
              <a:solidFill>
                <a:srgbClr val="000000"/>
              </a:solidFill>
              <a:effectLst/>
              <a:latin typeface="Arial" panose="020B0604020202020204" pitchFamily="34" charset="0"/>
            </a:endParaRPr>
          </a:p>
          <a:p>
            <a:pPr algn="l" rtl="0" fontAlgn="base">
              <a:spcBef>
                <a:spcPts val="0"/>
              </a:spcBef>
              <a:buFont typeface="Arial" panose="020B0604020202020204" pitchFamily="34" charset="0"/>
              <a:buChar char="•"/>
            </a:pPr>
            <a:r>
              <a:rPr lang="pl-PL" sz="2200" b="0" i="0" dirty="0" err="1">
                <a:solidFill>
                  <a:srgbClr val="000000"/>
                </a:solidFill>
                <a:effectLst/>
                <a:latin typeface="Arial" panose="020B0604020202020204" pitchFamily="34" charset="0"/>
              </a:rPr>
              <a:t>Associated</a:t>
            </a:r>
            <a:r>
              <a:rPr lang="pl-PL" sz="2200" b="0" i="0" dirty="0">
                <a:solidFill>
                  <a:srgbClr val="000000"/>
                </a:solidFill>
                <a:effectLst/>
                <a:latin typeface="Arial" panose="020B0604020202020204" pitchFamily="34" charset="0"/>
              </a:rPr>
              <a:t> with </a:t>
            </a:r>
            <a:r>
              <a:rPr lang="pl-PL" sz="2200" b="0" i="0" dirty="0" err="1">
                <a:solidFill>
                  <a:srgbClr val="000000"/>
                </a:solidFill>
                <a:effectLst/>
                <a:latin typeface="Arial" panose="020B0604020202020204" pitchFamily="34" charset="0"/>
              </a:rPr>
              <a:t>social</a:t>
            </a:r>
            <a:r>
              <a:rPr lang="pl-PL" sz="2200" b="0" i="0" dirty="0">
                <a:solidFill>
                  <a:srgbClr val="000000"/>
                </a:solidFill>
                <a:effectLst/>
                <a:latin typeface="Arial" panose="020B0604020202020204" pitchFamily="34" charset="0"/>
              </a:rPr>
              <a:t> </a:t>
            </a:r>
            <a:r>
              <a:rPr lang="pl-PL" sz="2200" b="0" i="0" dirty="0" err="1">
                <a:solidFill>
                  <a:srgbClr val="000000"/>
                </a:solidFill>
                <a:effectLst/>
                <a:latin typeface="Arial" panose="020B0604020202020204" pitchFamily="34" charset="0"/>
              </a:rPr>
              <a:t>isolation</a:t>
            </a:r>
            <a:r>
              <a:rPr lang="pl-PL" sz="2200" b="0" i="0" dirty="0">
                <a:solidFill>
                  <a:srgbClr val="000000"/>
                </a:solidFill>
                <a:effectLst/>
                <a:latin typeface="Arial" panose="020B0604020202020204" pitchFamily="34" charset="0"/>
              </a:rPr>
              <a:t>, high </a:t>
            </a:r>
            <a:r>
              <a:rPr lang="pl-PL" sz="2200" b="0" i="0" dirty="0" err="1">
                <a:solidFill>
                  <a:srgbClr val="000000"/>
                </a:solidFill>
                <a:effectLst/>
                <a:latin typeface="Arial" panose="020B0604020202020204" pitchFamily="34" charset="0"/>
              </a:rPr>
              <a:t>healthcare</a:t>
            </a:r>
            <a:r>
              <a:rPr lang="pl-PL" sz="2200" b="0" i="0" dirty="0">
                <a:solidFill>
                  <a:srgbClr val="000000"/>
                </a:solidFill>
                <a:effectLst/>
                <a:latin typeface="Arial" panose="020B0604020202020204" pitchFamily="34" charset="0"/>
              </a:rPr>
              <a:t> </a:t>
            </a:r>
            <a:r>
              <a:rPr lang="pl-PL" sz="2200" b="0" i="0" dirty="0" err="1">
                <a:solidFill>
                  <a:srgbClr val="000000"/>
                </a:solidFill>
                <a:effectLst/>
                <a:latin typeface="Arial" panose="020B0604020202020204" pitchFamily="34" charset="0"/>
              </a:rPr>
              <a:t>costs</a:t>
            </a:r>
            <a:r>
              <a:rPr lang="pl-PL" sz="2200" b="0" i="0" dirty="0">
                <a:solidFill>
                  <a:srgbClr val="000000"/>
                </a:solidFill>
                <a:effectLst/>
                <a:latin typeface="Arial" panose="020B0604020202020204" pitchFamily="34" charset="0"/>
              </a:rPr>
              <a:t> and </a:t>
            </a:r>
            <a:r>
              <a:rPr lang="pl-PL" sz="2200" b="0" i="0" dirty="0" err="1">
                <a:solidFill>
                  <a:srgbClr val="000000"/>
                </a:solidFill>
                <a:effectLst/>
                <a:latin typeface="Arial" panose="020B0604020202020204" pitchFamily="34" charset="0"/>
              </a:rPr>
              <a:t>poor</a:t>
            </a:r>
            <a:r>
              <a:rPr lang="pl-PL" sz="2200" b="0" i="0" dirty="0">
                <a:solidFill>
                  <a:srgbClr val="000000"/>
                </a:solidFill>
                <a:effectLst/>
                <a:latin typeface="Arial" panose="020B0604020202020204" pitchFamily="34" charset="0"/>
              </a:rPr>
              <a:t> </a:t>
            </a:r>
            <a:r>
              <a:rPr lang="pl-PL" sz="2200" b="0" i="0" dirty="0" err="1">
                <a:solidFill>
                  <a:srgbClr val="000000"/>
                </a:solidFill>
                <a:effectLst/>
                <a:latin typeface="Arial" panose="020B0604020202020204" pitchFamily="34" charset="0"/>
              </a:rPr>
              <a:t>prognosis</a:t>
            </a:r>
            <a:r>
              <a:rPr lang="en-GB" sz="2200" b="0" i="0" dirty="0">
                <a:solidFill>
                  <a:srgbClr val="000000"/>
                </a:solidFill>
                <a:effectLst/>
                <a:latin typeface="Arial" panose="020B0604020202020204" pitchFamily="34" charset="0"/>
              </a:rPr>
              <a:t>​</a:t>
            </a:r>
            <a:endParaRPr lang="pl-PL" sz="2200" b="0" i="0" dirty="0">
              <a:solidFill>
                <a:srgbClr val="000000"/>
              </a:solidFill>
              <a:effectLst/>
              <a:latin typeface="Arial" panose="020B0604020202020204" pitchFamily="34" charset="0"/>
            </a:endParaRPr>
          </a:p>
          <a:p>
            <a:pPr algn="l" rtl="0" fontAlgn="base">
              <a:spcBef>
                <a:spcPts val="0"/>
              </a:spcBef>
              <a:buFont typeface="Arial" panose="020B0604020202020204" pitchFamily="34" charset="0"/>
              <a:buChar char="•"/>
            </a:pPr>
            <a:endParaRPr lang="en-GB" sz="800" b="0" i="0" dirty="0">
              <a:solidFill>
                <a:srgbClr val="000000"/>
              </a:solidFill>
              <a:effectLst/>
              <a:latin typeface="Arial" panose="020B0604020202020204" pitchFamily="34" charset="0"/>
            </a:endParaRPr>
          </a:p>
          <a:p>
            <a:pPr>
              <a:spcBef>
                <a:spcPts val="0"/>
              </a:spcBef>
            </a:pPr>
            <a:r>
              <a:rPr lang="pl-PL" sz="2200" dirty="0"/>
              <a:t>Management </a:t>
            </a:r>
            <a:r>
              <a:rPr lang="pl-PL" sz="2200" dirty="0" err="1"/>
              <a:t>options</a:t>
            </a:r>
            <a:r>
              <a:rPr lang="pl-PL" sz="2200" dirty="0"/>
              <a:t> </a:t>
            </a:r>
            <a:r>
              <a:rPr lang="pl-PL" sz="2200" dirty="0" err="1"/>
              <a:t>include</a:t>
            </a:r>
            <a:r>
              <a:rPr lang="pl-PL" sz="2200" dirty="0"/>
              <a:t> non-</a:t>
            </a:r>
            <a:r>
              <a:rPr lang="pl-PL" sz="2200" dirty="0" err="1"/>
              <a:t>pharmacological</a:t>
            </a:r>
            <a:r>
              <a:rPr lang="pl-PL" sz="2200" dirty="0"/>
              <a:t> </a:t>
            </a:r>
            <a:r>
              <a:rPr lang="pl-PL" sz="2200" dirty="0" err="1"/>
              <a:t>inteventions</a:t>
            </a:r>
            <a:r>
              <a:rPr lang="pl-PL" sz="2200" dirty="0"/>
              <a:t>. </a:t>
            </a:r>
            <a:r>
              <a:rPr lang="pl-PL" sz="2200" dirty="0" err="1"/>
              <a:t>Pharmacological</a:t>
            </a:r>
            <a:r>
              <a:rPr lang="pl-PL" sz="2200" dirty="0"/>
              <a:t> </a:t>
            </a:r>
            <a:r>
              <a:rPr lang="pl-PL" sz="2200" dirty="0" err="1"/>
              <a:t>treatment</a:t>
            </a:r>
            <a:r>
              <a:rPr lang="pl-PL" sz="2200" dirty="0"/>
              <a:t> </a:t>
            </a:r>
            <a:r>
              <a:rPr lang="pl-PL" sz="2200" dirty="0" err="1"/>
              <a:t>options</a:t>
            </a:r>
            <a:r>
              <a:rPr lang="pl-PL" sz="2200" dirty="0"/>
              <a:t> </a:t>
            </a:r>
            <a:r>
              <a:rPr lang="pl-PL" sz="2200" dirty="0" err="1"/>
              <a:t>limited</a:t>
            </a:r>
            <a:r>
              <a:rPr lang="pl-PL" sz="2200" dirty="0"/>
              <a:t> to </a:t>
            </a:r>
            <a:r>
              <a:rPr lang="pl-PL" sz="2200" dirty="0" err="1"/>
              <a:t>moderate</a:t>
            </a:r>
            <a:r>
              <a:rPr lang="pl-PL" sz="2200" dirty="0"/>
              <a:t> </a:t>
            </a:r>
            <a:r>
              <a:rPr lang="pl-PL" sz="2200" dirty="0" err="1"/>
              <a:t>evidence</a:t>
            </a:r>
            <a:r>
              <a:rPr lang="pl-PL" sz="2200" dirty="0"/>
              <a:t> in </a:t>
            </a:r>
            <a:r>
              <a:rPr lang="pl-PL" sz="2200" dirty="0" err="1"/>
              <a:t>support</a:t>
            </a:r>
            <a:r>
              <a:rPr lang="pl-PL" sz="2200" dirty="0"/>
              <a:t> of </a:t>
            </a:r>
            <a:r>
              <a:rPr lang="pl-PL" sz="2200" dirty="0" err="1"/>
              <a:t>opioids</a:t>
            </a:r>
            <a:endParaRPr lang="pl-PL" sz="2200" dirty="0"/>
          </a:p>
          <a:p>
            <a:pPr>
              <a:spcBef>
                <a:spcPts val="0"/>
              </a:spcBef>
              <a:buFont typeface="Arial" panose="020B0604020202020204" pitchFamily="34" charset="0"/>
              <a:buChar char="•"/>
            </a:pPr>
            <a:endParaRPr lang="pl-PL" sz="800" dirty="0"/>
          </a:p>
          <a:p>
            <a:pPr>
              <a:spcBef>
                <a:spcPts val="0"/>
              </a:spcBef>
              <a:buFont typeface="Arial" panose="020B0604020202020204" pitchFamily="34" charset="0"/>
              <a:buChar char="•"/>
            </a:pPr>
            <a:r>
              <a:rPr lang="pl-PL" sz="2200" dirty="0" err="1"/>
              <a:t>Breathlessness</a:t>
            </a:r>
            <a:r>
              <a:rPr lang="pl-PL" sz="2200" dirty="0"/>
              <a:t> </a:t>
            </a:r>
            <a:r>
              <a:rPr lang="pl-PL" sz="2200" dirty="0" err="1"/>
              <a:t>often</a:t>
            </a:r>
            <a:r>
              <a:rPr lang="pl-PL" sz="2200" dirty="0"/>
              <a:t> </a:t>
            </a:r>
            <a:r>
              <a:rPr lang="pl-PL" sz="2200" dirty="0" err="1"/>
              <a:t>remains</a:t>
            </a:r>
            <a:r>
              <a:rPr lang="pl-PL" sz="2200" dirty="0"/>
              <a:t> </a:t>
            </a:r>
            <a:r>
              <a:rPr lang="pl-PL" sz="2200" b="1" dirty="0" err="1"/>
              <a:t>under-recognised</a:t>
            </a:r>
            <a:r>
              <a:rPr lang="pl-PL" sz="2200" dirty="0"/>
              <a:t> and </a:t>
            </a:r>
            <a:r>
              <a:rPr lang="pl-PL" sz="2200" b="1" dirty="0" err="1"/>
              <a:t>undertreated</a:t>
            </a:r>
            <a:r>
              <a:rPr lang="pl-PL" sz="2200" dirty="0"/>
              <a:t> </a:t>
            </a:r>
          </a:p>
          <a:p>
            <a:pPr marL="0" indent="0">
              <a:spcBef>
                <a:spcPts val="0"/>
              </a:spcBef>
              <a:buNone/>
            </a:pPr>
            <a:endParaRPr lang="en-GB" sz="2400" dirty="0"/>
          </a:p>
        </p:txBody>
      </p:sp>
      <p:pic>
        <p:nvPicPr>
          <p:cNvPr id="6" name="Picture 2" descr="Better Breathe">
            <a:extLst>
              <a:ext uri="{FF2B5EF4-FFF2-40B4-BE49-F238E27FC236}">
                <a16:creationId xmlns:a16="http://schemas.microsoft.com/office/drawing/2014/main" id="{9AEF99FB-39E8-4FEA-A27E-666A03317CE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16280" y="736923"/>
            <a:ext cx="3382934" cy="101231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11" descr="Znalezione obrazy dla zapytania logo  umk collegium medicum">
            <a:extLst>
              <a:ext uri="{FF2B5EF4-FFF2-40B4-BE49-F238E27FC236}">
                <a16:creationId xmlns:a16="http://schemas.microsoft.com/office/drawing/2014/main" id="{CCA11DD2-69FC-40AD-A728-CC739B692A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115544" y="5706208"/>
            <a:ext cx="2076456" cy="786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Prostokąt 8">
            <a:extLst>
              <a:ext uri="{FF2B5EF4-FFF2-40B4-BE49-F238E27FC236}">
                <a16:creationId xmlns:a16="http://schemas.microsoft.com/office/drawing/2014/main" id="{A79DA808-3952-48B1-996D-A617E34163AC}"/>
              </a:ext>
            </a:extLst>
          </p:cNvPr>
          <p:cNvSpPr/>
          <p:nvPr/>
        </p:nvSpPr>
        <p:spPr>
          <a:xfrm>
            <a:off x="479376" y="6139096"/>
            <a:ext cx="7598504" cy="338554"/>
          </a:xfrm>
          <a:prstGeom prst="rect">
            <a:avLst/>
          </a:prstGeom>
        </p:spPr>
        <p:txBody>
          <a:bodyPr wrap="square">
            <a:spAutoFit/>
          </a:bodyPr>
          <a:lstStyle/>
          <a:p>
            <a:r>
              <a:rPr lang="pl-PL" sz="1600" i="1" dirty="0">
                <a:solidFill>
                  <a:srgbClr val="212121"/>
                </a:solidFill>
              </a:rPr>
              <a:t>Krajnik M, Hepgul N, </a:t>
            </a:r>
            <a:r>
              <a:rPr lang="pl-PL" sz="1600" i="1" dirty="0" err="1">
                <a:solidFill>
                  <a:srgbClr val="212121"/>
                </a:solidFill>
              </a:rPr>
              <a:t>Wilcock</a:t>
            </a:r>
            <a:r>
              <a:rPr lang="pl-PL" sz="1600" i="1" dirty="0">
                <a:solidFill>
                  <a:srgbClr val="212121"/>
                </a:solidFill>
              </a:rPr>
              <a:t> A, et al. BMC </a:t>
            </a:r>
            <a:r>
              <a:rPr lang="pl-PL" sz="1600" i="1" dirty="0" err="1">
                <a:solidFill>
                  <a:srgbClr val="212121"/>
                </a:solidFill>
              </a:rPr>
              <a:t>Pulm</a:t>
            </a:r>
            <a:r>
              <a:rPr lang="pl-PL" sz="1600" i="1" dirty="0">
                <a:solidFill>
                  <a:srgbClr val="212121"/>
                </a:solidFill>
              </a:rPr>
              <a:t> Med. 2022;22(1):41.</a:t>
            </a:r>
            <a:endParaRPr lang="pl-PL" sz="1600" i="1" dirty="0"/>
          </a:p>
        </p:txBody>
      </p:sp>
      <p:sp>
        <p:nvSpPr>
          <p:cNvPr id="4" name="TextBox 7">
            <a:extLst>
              <a:ext uri="{FF2B5EF4-FFF2-40B4-BE49-F238E27FC236}">
                <a16:creationId xmlns:a16="http://schemas.microsoft.com/office/drawing/2014/main" id="{87B5FC3D-53EA-C663-D302-63B7CB59FDDA}"/>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410701785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C867C-7B12-AC6E-8302-2697E7E8110D}"/>
              </a:ext>
            </a:extLst>
          </p:cNvPr>
          <p:cNvSpPr>
            <a:spLocks noGrp="1"/>
          </p:cNvSpPr>
          <p:nvPr>
            <p:ph type="title"/>
          </p:nvPr>
        </p:nvSpPr>
        <p:spPr>
          <a:xfrm>
            <a:off x="587388" y="404664"/>
            <a:ext cx="10837204" cy="774700"/>
          </a:xfrm>
        </p:spPr>
        <p:txBody>
          <a:bodyPr/>
          <a:lstStyle/>
          <a:p>
            <a:r>
              <a:rPr lang="pl-PL" sz="2400" dirty="0" err="1"/>
              <a:t>Conclusions</a:t>
            </a:r>
            <a:endParaRPr lang="en-GB" sz="2400" dirty="0"/>
          </a:p>
        </p:txBody>
      </p:sp>
      <p:sp>
        <p:nvSpPr>
          <p:cNvPr id="3" name="Content Placeholder 2">
            <a:extLst>
              <a:ext uri="{FF2B5EF4-FFF2-40B4-BE49-F238E27FC236}">
                <a16:creationId xmlns:a16="http://schemas.microsoft.com/office/drawing/2014/main" id="{1AA08FC5-8630-9060-8035-EF0552E4FC74}"/>
              </a:ext>
            </a:extLst>
          </p:cNvPr>
          <p:cNvSpPr>
            <a:spLocks noGrp="1"/>
          </p:cNvSpPr>
          <p:nvPr>
            <p:ph idx="1"/>
          </p:nvPr>
        </p:nvSpPr>
        <p:spPr>
          <a:xfrm>
            <a:off x="299356" y="1692114"/>
            <a:ext cx="11593288" cy="3473772"/>
          </a:xfrm>
        </p:spPr>
        <p:txBody>
          <a:bodyPr/>
          <a:lstStyle/>
          <a:p>
            <a:pPr marL="0" indent="0">
              <a:buNone/>
            </a:pPr>
            <a:endParaRPr lang="en-GB" sz="2000" b="0" i="0" dirty="0">
              <a:solidFill>
                <a:srgbClr val="000000"/>
              </a:solidFill>
              <a:effectLst/>
            </a:endParaRPr>
          </a:p>
          <a:p>
            <a:pPr algn="l" rtl="0" fontAlgn="base">
              <a:buFont typeface="Arial" panose="020B0604020202020204" pitchFamily="34" charset="0"/>
              <a:buChar char="•"/>
            </a:pPr>
            <a:r>
              <a:rPr lang="en-GB" sz="2000" b="0" i="0" u="none" strike="noStrike" dirty="0">
                <a:solidFill>
                  <a:srgbClr val="000000"/>
                </a:solidFill>
                <a:effectLst/>
              </a:rPr>
              <a:t>Breathlessness management varies between specialties</a:t>
            </a:r>
            <a:r>
              <a:rPr lang="pl-PL" sz="2000" b="0" i="0" u="none" strike="noStrike" dirty="0">
                <a:solidFill>
                  <a:srgbClr val="000000"/>
                </a:solidFill>
                <a:effectLst/>
              </a:rPr>
              <a:t> and by </a:t>
            </a:r>
            <a:r>
              <a:rPr lang="pl-PL" sz="2000" b="0" i="0" u="none" strike="noStrike" dirty="0" err="1">
                <a:solidFill>
                  <a:srgbClr val="000000"/>
                </a:solidFill>
                <a:effectLst/>
              </a:rPr>
              <a:t>diagnosis</a:t>
            </a:r>
            <a:r>
              <a:rPr lang="en-US" sz="2000" b="0" i="0" u="none" strike="noStrike" dirty="0">
                <a:solidFill>
                  <a:srgbClr val="000000"/>
                </a:solidFill>
                <a:effectLst/>
              </a:rPr>
              <a:t>​​.</a:t>
            </a:r>
            <a:r>
              <a:rPr lang="en-US" sz="2000" b="0" i="0" dirty="0">
                <a:solidFill>
                  <a:srgbClr val="000000"/>
                </a:solidFill>
                <a:effectLst/>
              </a:rPr>
              <a:t>​</a:t>
            </a:r>
            <a:endParaRPr lang="pl-PL" sz="2000" b="0" i="0" dirty="0">
              <a:solidFill>
                <a:srgbClr val="000000"/>
              </a:solidFill>
              <a:effectLst/>
            </a:endParaRPr>
          </a:p>
          <a:p>
            <a:pPr algn="l" rtl="0" fontAlgn="base">
              <a:buFont typeface="Arial" panose="020B0604020202020204" pitchFamily="34" charset="0"/>
              <a:buChar char="•"/>
            </a:pPr>
            <a:endParaRPr lang="pl-PL" sz="2000" dirty="0">
              <a:solidFill>
                <a:srgbClr val="000000"/>
              </a:solidFill>
            </a:endParaRPr>
          </a:p>
          <a:p>
            <a:pPr>
              <a:buFont typeface="Arial" panose="020B0604020202020204" pitchFamily="34" charset="0"/>
              <a:buChar char="•"/>
            </a:pPr>
            <a:r>
              <a:rPr lang="en-GB" sz="2000" dirty="0">
                <a:solidFill>
                  <a:srgbClr val="000000"/>
                </a:solidFill>
              </a:rPr>
              <a:t>There is a pressing need to </a:t>
            </a:r>
            <a:r>
              <a:rPr lang="pl-PL" sz="2000" dirty="0" err="1">
                <a:solidFill>
                  <a:srgbClr val="000000"/>
                </a:solidFill>
              </a:rPr>
              <a:t>search</a:t>
            </a:r>
            <a:r>
              <a:rPr lang="pl-PL" sz="2000" dirty="0">
                <a:solidFill>
                  <a:srgbClr val="000000"/>
                </a:solidFill>
              </a:rPr>
              <a:t> for </a:t>
            </a:r>
            <a:r>
              <a:rPr lang="pl-PL" sz="2000" dirty="0" err="1">
                <a:solidFill>
                  <a:srgbClr val="000000"/>
                </a:solidFill>
              </a:rPr>
              <a:t>effective</a:t>
            </a:r>
            <a:r>
              <a:rPr lang="pl-PL" sz="2000" dirty="0">
                <a:solidFill>
                  <a:srgbClr val="000000"/>
                </a:solidFill>
              </a:rPr>
              <a:t> </a:t>
            </a:r>
            <a:r>
              <a:rPr lang="pl-PL" sz="2000" dirty="0" err="1">
                <a:solidFill>
                  <a:srgbClr val="000000"/>
                </a:solidFill>
              </a:rPr>
              <a:t>pharmacological</a:t>
            </a:r>
            <a:r>
              <a:rPr lang="pl-PL" sz="2000" dirty="0">
                <a:solidFill>
                  <a:srgbClr val="000000"/>
                </a:solidFill>
              </a:rPr>
              <a:t> </a:t>
            </a:r>
            <a:r>
              <a:rPr lang="en-GB" sz="2000" dirty="0">
                <a:solidFill>
                  <a:srgbClr val="000000"/>
                </a:solidFill>
              </a:rPr>
              <a:t>treatment options for this condition.</a:t>
            </a:r>
          </a:p>
          <a:p>
            <a:pPr marL="0" indent="0" algn="l" rtl="0" fontAlgn="base">
              <a:buNone/>
            </a:pPr>
            <a:endParaRPr lang="en-US" sz="2000" b="0" i="0" dirty="0">
              <a:solidFill>
                <a:srgbClr val="000000"/>
              </a:solidFill>
              <a:effectLst/>
            </a:endParaRPr>
          </a:p>
          <a:p>
            <a:pPr algn="l" rtl="0" fontAlgn="base">
              <a:buFont typeface="Arial" panose="020B0604020202020204" pitchFamily="34" charset="0"/>
              <a:buChar char="•"/>
            </a:pPr>
            <a:r>
              <a:rPr lang="en-GB" sz="2000" b="0" i="0" u="none" strike="noStrike" dirty="0">
                <a:solidFill>
                  <a:srgbClr val="000000"/>
                </a:solidFill>
                <a:effectLst/>
              </a:rPr>
              <a:t>Knowledge of guidelines is associated with evidence-based practice but many are unaware of their existence</a:t>
            </a:r>
            <a:r>
              <a:rPr lang="en-US" sz="2000" b="0" i="0" u="none" strike="noStrike" dirty="0">
                <a:solidFill>
                  <a:srgbClr val="000000"/>
                </a:solidFill>
                <a:effectLst/>
              </a:rPr>
              <a:t>​​.</a:t>
            </a:r>
            <a:r>
              <a:rPr lang="en-US" sz="2000" b="0" i="0" dirty="0">
                <a:solidFill>
                  <a:srgbClr val="000000"/>
                </a:solidFill>
                <a:effectLst/>
              </a:rPr>
              <a:t>​</a:t>
            </a:r>
            <a:endParaRPr lang="pl-PL" sz="2000" b="0" i="0" dirty="0">
              <a:solidFill>
                <a:srgbClr val="000000"/>
              </a:solidFill>
              <a:effectLst/>
            </a:endParaRPr>
          </a:p>
          <a:p>
            <a:pPr algn="l" rtl="0" fontAlgn="base">
              <a:buFont typeface="Arial" panose="020B0604020202020204" pitchFamily="34" charset="0"/>
              <a:buChar char="•"/>
            </a:pPr>
            <a:endParaRPr lang="pl-PL" sz="2000" b="0" i="0" dirty="0">
              <a:solidFill>
                <a:srgbClr val="000000"/>
              </a:solidFill>
              <a:effectLst/>
            </a:endParaRPr>
          </a:p>
          <a:p>
            <a:pPr>
              <a:buFont typeface="Arial" panose="020B0604020202020204" pitchFamily="34" charset="0"/>
              <a:buChar char="•"/>
            </a:pPr>
            <a:r>
              <a:rPr lang="en-GB" sz="2000" dirty="0">
                <a:solidFill>
                  <a:srgbClr val="000000"/>
                </a:solidFill>
              </a:rPr>
              <a:t>There is a need for cross-specialty guidelines that are user-friendly &amp; well-publicised that  could potentially improve practice</a:t>
            </a:r>
            <a:r>
              <a:rPr lang="en-US" sz="2000" dirty="0">
                <a:solidFill>
                  <a:srgbClr val="000000"/>
                </a:solidFill>
              </a:rPr>
              <a:t>​.</a:t>
            </a:r>
          </a:p>
        </p:txBody>
      </p:sp>
      <p:sp>
        <p:nvSpPr>
          <p:cNvPr id="4" name="TextBox 7">
            <a:extLst>
              <a:ext uri="{FF2B5EF4-FFF2-40B4-BE49-F238E27FC236}">
                <a16:creationId xmlns:a16="http://schemas.microsoft.com/office/drawing/2014/main" id="{0172EC34-DC1A-37F2-6B57-4441080CF5E8}"/>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9795586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C867C-7B12-AC6E-8302-2697E7E8110D}"/>
              </a:ext>
            </a:extLst>
          </p:cNvPr>
          <p:cNvSpPr>
            <a:spLocks noGrp="1"/>
          </p:cNvSpPr>
          <p:nvPr>
            <p:ph type="title"/>
          </p:nvPr>
        </p:nvSpPr>
        <p:spPr>
          <a:xfrm>
            <a:off x="587388" y="404664"/>
            <a:ext cx="10837204" cy="432048"/>
          </a:xfrm>
        </p:spPr>
        <p:txBody>
          <a:bodyPr/>
          <a:lstStyle/>
          <a:p>
            <a:r>
              <a:rPr lang="en-GB" sz="2800" dirty="0">
                <a:effectLst/>
              </a:rPr>
              <a:t>Strengths</a:t>
            </a:r>
            <a:r>
              <a:rPr lang="pl-PL" sz="2800" dirty="0">
                <a:effectLst/>
              </a:rPr>
              <a:t> and </a:t>
            </a:r>
            <a:r>
              <a:rPr lang="pl-PL" sz="2800" dirty="0" err="1">
                <a:effectLst/>
              </a:rPr>
              <a:t>limitation</a:t>
            </a:r>
            <a:br>
              <a:rPr lang="pl-PL" sz="2400" i="1" dirty="0"/>
            </a:br>
            <a:endParaRPr lang="en-GB" sz="2400" dirty="0"/>
          </a:p>
        </p:txBody>
      </p:sp>
      <p:sp>
        <p:nvSpPr>
          <p:cNvPr id="3" name="Content Placeholder 2">
            <a:extLst>
              <a:ext uri="{FF2B5EF4-FFF2-40B4-BE49-F238E27FC236}">
                <a16:creationId xmlns:a16="http://schemas.microsoft.com/office/drawing/2014/main" id="{1AA08FC5-8630-9060-8035-EF0552E4FC74}"/>
              </a:ext>
            </a:extLst>
          </p:cNvPr>
          <p:cNvSpPr>
            <a:spLocks noGrp="1"/>
          </p:cNvSpPr>
          <p:nvPr>
            <p:ph idx="1"/>
          </p:nvPr>
        </p:nvSpPr>
        <p:spPr>
          <a:xfrm>
            <a:off x="299356" y="1412776"/>
            <a:ext cx="11593288" cy="4788532"/>
          </a:xfrm>
        </p:spPr>
        <p:txBody>
          <a:bodyPr/>
          <a:lstStyle/>
          <a:p>
            <a:pPr marL="0" indent="0">
              <a:buNone/>
            </a:pPr>
            <a:r>
              <a:rPr lang="en-GB" sz="2000" b="1" i="0" dirty="0">
                <a:effectLst/>
              </a:rPr>
              <a:t>Strengths</a:t>
            </a:r>
          </a:p>
          <a:p>
            <a:pPr algn="l" rtl="0" fontAlgn="base">
              <a:buFont typeface="Arial" panose="020B0604020202020204" pitchFamily="34" charset="0"/>
              <a:buChar char="•"/>
            </a:pPr>
            <a:r>
              <a:rPr lang="pl-PL" sz="2000" b="0" i="0" u="none" strike="noStrike" dirty="0">
                <a:solidFill>
                  <a:srgbClr val="000000"/>
                </a:solidFill>
                <a:effectLst/>
              </a:rPr>
              <a:t>The </a:t>
            </a:r>
            <a:r>
              <a:rPr lang="pl-PL" sz="2000" b="0" i="0" u="none" strike="noStrike" dirty="0" err="1">
                <a:solidFill>
                  <a:srgbClr val="000000"/>
                </a:solidFill>
                <a:effectLst/>
              </a:rPr>
              <a:t>first</a:t>
            </a:r>
            <a:r>
              <a:rPr lang="pl-PL" sz="2000" b="0" i="0" u="none" strike="noStrike" dirty="0">
                <a:solidFill>
                  <a:srgbClr val="000000"/>
                </a:solidFill>
                <a:effectLst/>
              </a:rPr>
              <a:t> </a:t>
            </a:r>
            <a:r>
              <a:rPr lang="pl-PL" sz="2000" b="0" i="0" u="none" strike="noStrike" dirty="0" err="1">
                <a:solidFill>
                  <a:srgbClr val="000000"/>
                </a:solidFill>
                <a:effectLst/>
              </a:rPr>
              <a:t>multinational</a:t>
            </a:r>
            <a:r>
              <a:rPr lang="pl-PL" sz="2000" b="0" i="0" u="none" strike="noStrike" dirty="0">
                <a:solidFill>
                  <a:srgbClr val="000000"/>
                </a:solidFill>
                <a:effectLst/>
              </a:rPr>
              <a:t> </a:t>
            </a:r>
            <a:r>
              <a:rPr lang="pl-PL" sz="2000" b="0" i="0" u="none" strike="noStrike" dirty="0" err="1">
                <a:solidFill>
                  <a:srgbClr val="000000"/>
                </a:solidFill>
                <a:effectLst/>
              </a:rPr>
              <a:t>survey</a:t>
            </a:r>
            <a:r>
              <a:rPr lang="pl-PL" sz="2000" b="0" i="0" u="none" strike="noStrike" dirty="0">
                <a:solidFill>
                  <a:srgbClr val="000000"/>
                </a:solidFill>
                <a:effectLst/>
              </a:rPr>
              <a:t> to </a:t>
            </a:r>
            <a:r>
              <a:rPr lang="pl-PL" sz="2000" b="0" i="0" u="none" strike="noStrike" dirty="0" err="1">
                <a:solidFill>
                  <a:srgbClr val="000000"/>
                </a:solidFill>
                <a:effectLst/>
              </a:rPr>
              <a:t>explore</a:t>
            </a:r>
            <a:r>
              <a:rPr lang="pl-PL" sz="2000" b="0" i="0" u="none" strike="noStrike" dirty="0">
                <a:solidFill>
                  <a:srgbClr val="000000"/>
                </a:solidFill>
                <a:effectLst/>
              </a:rPr>
              <a:t> the management </a:t>
            </a:r>
            <a:r>
              <a:rPr lang="pl-PL" sz="2000" b="0" i="0" u="none" strike="noStrike" dirty="0" err="1">
                <a:solidFill>
                  <a:srgbClr val="000000"/>
                </a:solidFill>
                <a:effectLst/>
              </a:rPr>
              <a:t>practices</a:t>
            </a:r>
            <a:r>
              <a:rPr lang="pl-PL" sz="2000" b="0" i="0" u="none" strike="noStrike" dirty="0">
                <a:solidFill>
                  <a:srgbClr val="000000"/>
                </a:solidFill>
                <a:effectLst/>
              </a:rPr>
              <a:t> of </a:t>
            </a:r>
            <a:r>
              <a:rPr lang="pl-PL" sz="2000" b="0" i="0" u="none" strike="noStrike" dirty="0" err="1">
                <a:solidFill>
                  <a:srgbClr val="000000"/>
                </a:solidFill>
                <a:effectLst/>
              </a:rPr>
              <a:t>physicians</a:t>
            </a:r>
            <a:r>
              <a:rPr lang="pl-PL" sz="2000" b="0" i="0" u="none" strike="noStrike" dirty="0">
                <a:solidFill>
                  <a:srgbClr val="000000"/>
                </a:solidFill>
                <a:effectLst/>
              </a:rPr>
              <a:t> in RM and PC </a:t>
            </a:r>
            <a:r>
              <a:rPr lang="pl-PL" sz="2000" b="0" i="0" u="none" strike="noStrike" dirty="0" err="1">
                <a:solidFill>
                  <a:srgbClr val="000000"/>
                </a:solidFill>
                <a:effectLst/>
              </a:rPr>
              <a:t>across</a:t>
            </a:r>
            <a:r>
              <a:rPr lang="pl-PL" sz="2000" b="0" i="0" u="none" strike="noStrike" dirty="0">
                <a:solidFill>
                  <a:srgbClr val="000000"/>
                </a:solidFill>
                <a:effectLst/>
              </a:rPr>
              <a:t> a </a:t>
            </a:r>
            <a:r>
              <a:rPr lang="pl-PL" sz="2000" b="0" i="0" u="none" strike="noStrike" dirty="0" err="1">
                <a:solidFill>
                  <a:srgbClr val="000000"/>
                </a:solidFill>
                <a:effectLst/>
              </a:rPr>
              <a:t>range</a:t>
            </a:r>
            <a:r>
              <a:rPr lang="pl-PL" sz="2000" b="0" i="0" u="none" strike="noStrike" dirty="0">
                <a:solidFill>
                  <a:srgbClr val="000000"/>
                </a:solidFill>
                <a:effectLst/>
              </a:rPr>
              <a:t> of </a:t>
            </a:r>
            <a:r>
              <a:rPr lang="pl-PL" sz="2000" b="0" i="0" u="none" strike="noStrike" dirty="0" err="1">
                <a:solidFill>
                  <a:srgbClr val="000000"/>
                </a:solidFill>
                <a:effectLst/>
              </a:rPr>
              <a:t>chronic</a:t>
            </a:r>
            <a:r>
              <a:rPr lang="pl-PL" sz="2000" b="0" i="0" u="none" strike="noStrike" dirty="0">
                <a:solidFill>
                  <a:srgbClr val="000000"/>
                </a:solidFill>
                <a:effectLst/>
              </a:rPr>
              <a:t> </a:t>
            </a:r>
            <a:r>
              <a:rPr lang="pl-PL" sz="2000" b="0" i="0" u="none" strike="noStrike" dirty="0" err="1">
                <a:solidFill>
                  <a:srgbClr val="000000"/>
                </a:solidFill>
                <a:effectLst/>
              </a:rPr>
              <a:t>advanced</a:t>
            </a:r>
            <a:r>
              <a:rPr lang="pl-PL" sz="2000" b="0" i="0" u="none" strike="noStrike" dirty="0">
                <a:solidFill>
                  <a:srgbClr val="000000"/>
                </a:solidFill>
                <a:effectLst/>
              </a:rPr>
              <a:t> </a:t>
            </a:r>
            <a:r>
              <a:rPr lang="pl-PL" sz="2000" b="0" i="0" u="none" strike="noStrike" dirty="0" err="1">
                <a:solidFill>
                  <a:srgbClr val="000000"/>
                </a:solidFill>
                <a:effectLst/>
              </a:rPr>
              <a:t>lung</a:t>
            </a:r>
            <a:r>
              <a:rPr lang="pl-PL" sz="2000" b="0" i="0" u="none" strike="noStrike" dirty="0">
                <a:solidFill>
                  <a:srgbClr val="000000"/>
                </a:solidFill>
                <a:effectLst/>
              </a:rPr>
              <a:t> </a:t>
            </a:r>
            <a:r>
              <a:rPr lang="pl-PL" sz="2000" b="0" i="0" u="none" strike="noStrike" dirty="0" err="1">
                <a:solidFill>
                  <a:srgbClr val="000000"/>
                </a:solidFill>
                <a:effectLst/>
              </a:rPr>
              <a:t>diseases</a:t>
            </a:r>
            <a:endParaRPr lang="pl-PL" sz="2000" b="0" i="0" u="none" strike="noStrike" dirty="0">
              <a:solidFill>
                <a:srgbClr val="000000"/>
              </a:solidFill>
              <a:effectLst/>
            </a:endParaRPr>
          </a:p>
          <a:p>
            <a:pPr algn="l" rtl="0" fontAlgn="base">
              <a:buFont typeface="Arial" panose="020B0604020202020204" pitchFamily="34" charset="0"/>
              <a:buChar char="•"/>
            </a:pPr>
            <a:r>
              <a:rPr lang="pl-PL" sz="2000" b="0" i="0" u="none" strike="noStrike" dirty="0" err="1">
                <a:solidFill>
                  <a:srgbClr val="000000"/>
                </a:solidFill>
                <a:effectLst/>
              </a:rPr>
              <a:t>Particular</a:t>
            </a:r>
            <a:r>
              <a:rPr lang="pl-PL" sz="2000" b="0" i="0" u="none" strike="noStrike" dirty="0">
                <a:solidFill>
                  <a:srgbClr val="000000"/>
                </a:solidFill>
                <a:effectLst/>
              </a:rPr>
              <a:t> </a:t>
            </a:r>
            <a:r>
              <a:rPr lang="pl-PL" sz="2000" b="0" i="0" u="none" strike="noStrike" dirty="0" err="1">
                <a:solidFill>
                  <a:srgbClr val="000000"/>
                </a:solidFill>
                <a:effectLst/>
              </a:rPr>
              <a:t>attention</a:t>
            </a:r>
            <a:r>
              <a:rPr lang="pl-PL" sz="2000" b="0" i="0" u="none" strike="noStrike" dirty="0">
                <a:solidFill>
                  <a:srgbClr val="000000"/>
                </a:solidFill>
                <a:effectLst/>
              </a:rPr>
              <a:t> </a:t>
            </a:r>
            <a:r>
              <a:rPr lang="pl-PL" sz="2000" b="0" i="0" u="none" strike="noStrike" dirty="0" err="1">
                <a:solidFill>
                  <a:srgbClr val="000000"/>
                </a:solidFill>
                <a:effectLst/>
              </a:rPr>
              <a:t>paid</a:t>
            </a:r>
            <a:r>
              <a:rPr lang="pl-PL" sz="2000" b="0" i="0" u="none" strike="noStrike" dirty="0">
                <a:solidFill>
                  <a:srgbClr val="000000"/>
                </a:solidFill>
                <a:effectLst/>
              </a:rPr>
              <a:t> to non-</a:t>
            </a:r>
            <a:r>
              <a:rPr lang="pl-PL" sz="2000" b="0" i="0" u="none" strike="noStrike" dirty="0" err="1">
                <a:solidFill>
                  <a:srgbClr val="000000"/>
                </a:solidFill>
                <a:effectLst/>
              </a:rPr>
              <a:t>malignant</a:t>
            </a:r>
            <a:r>
              <a:rPr lang="pl-PL" sz="2000" b="0" i="0" u="none" strike="noStrike" dirty="0">
                <a:solidFill>
                  <a:srgbClr val="000000"/>
                </a:solidFill>
                <a:effectLst/>
              </a:rPr>
              <a:t> </a:t>
            </a:r>
            <a:r>
              <a:rPr lang="pl-PL" sz="2000" b="0" i="0" u="none" strike="noStrike" dirty="0" err="1">
                <a:solidFill>
                  <a:srgbClr val="000000"/>
                </a:solidFill>
                <a:effectLst/>
              </a:rPr>
              <a:t>diseases</a:t>
            </a:r>
            <a:r>
              <a:rPr lang="pl-PL" sz="2000" b="0" i="0" u="none" strike="noStrike" dirty="0">
                <a:solidFill>
                  <a:srgbClr val="000000"/>
                </a:solidFill>
                <a:effectLst/>
              </a:rPr>
              <a:t> </a:t>
            </a:r>
            <a:r>
              <a:rPr lang="pl-PL" sz="2000" b="0" i="0" u="none" strike="noStrike" dirty="0" err="1">
                <a:solidFill>
                  <a:srgbClr val="000000"/>
                </a:solidFill>
                <a:effectLst/>
              </a:rPr>
              <a:t>including</a:t>
            </a:r>
            <a:r>
              <a:rPr lang="pl-PL" sz="2000" b="0" i="0" u="none" strike="noStrike" dirty="0">
                <a:solidFill>
                  <a:srgbClr val="000000"/>
                </a:solidFill>
                <a:effectLst/>
              </a:rPr>
              <a:t> ILD</a:t>
            </a:r>
          </a:p>
          <a:p>
            <a:pPr algn="l" rtl="0" fontAlgn="base">
              <a:buFont typeface="Arial" panose="020B0604020202020204" pitchFamily="34" charset="0"/>
              <a:buChar char="•"/>
            </a:pPr>
            <a:endParaRPr lang="pl-PL" sz="2000" dirty="0">
              <a:solidFill>
                <a:srgbClr val="000000"/>
              </a:solidFill>
            </a:endParaRPr>
          </a:p>
          <a:p>
            <a:pPr marL="0" indent="0" algn="l" rtl="0" fontAlgn="base">
              <a:buNone/>
            </a:pPr>
            <a:r>
              <a:rPr lang="pl-PL" sz="2000" b="1" i="0" u="none" strike="noStrike" dirty="0" err="1">
                <a:solidFill>
                  <a:srgbClr val="000000"/>
                </a:solidFill>
                <a:effectLst/>
              </a:rPr>
              <a:t>Limitations</a:t>
            </a:r>
            <a:endParaRPr lang="pl-PL" sz="2000" b="1" i="0" u="none" strike="noStrike" dirty="0">
              <a:solidFill>
                <a:srgbClr val="000000"/>
              </a:solidFill>
              <a:effectLst/>
            </a:endParaRPr>
          </a:p>
          <a:p>
            <a:pPr>
              <a:buFont typeface="Arial" panose="020B0604020202020204" pitchFamily="34" charset="0"/>
              <a:buChar char="•"/>
            </a:pPr>
            <a:r>
              <a:rPr lang="pl-PL" sz="2000" dirty="0" err="1">
                <a:solidFill>
                  <a:srgbClr val="000000"/>
                </a:solidFill>
              </a:rPr>
              <a:t>fILD</a:t>
            </a:r>
            <a:r>
              <a:rPr lang="pl-PL" sz="2000" dirty="0">
                <a:solidFill>
                  <a:srgbClr val="000000"/>
                </a:solidFill>
              </a:rPr>
              <a:t> </a:t>
            </a:r>
            <a:r>
              <a:rPr lang="pl-PL" sz="2000" dirty="0" err="1">
                <a:solidFill>
                  <a:srgbClr val="000000"/>
                </a:solidFill>
              </a:rPr>
              <a:t>case</a:t>
            </a:r>
            <a:r>
              <a:rPr lang="pl-PL" sz="2000" dirty="0">
                <a:solidFill>
                  <a:srgbClr val="000000"/>
                </a:solidFill>
              </a:rPr>
              <a:t> </a:t>
            </a:r>
            <a:r>
              <a:rPr lang="pl-PL" sz="2000" dirty="0" err="1">
                <a:solidFill>
                  <a:srgbClr val="000000"/>
                </a:solidFill>
              </a:rPr>
              <a:t>considered</a:t>
            </a:r>
            <a:r>
              <a:rPr lang="pl-PL" sz="2000" dirty="0">
                <a:solidFill>
                  <a:srgbClr val="000000"/>
                </a:solidFill>
              </a:rPr>
              <a:t> a </a:t>
            </a:r>
            <a:r>
              <a:rPr lang="pl-PL" sz="2000" dirty="0" err="1">
                <a:solidFill>
                  <a:srgbClr val="000000"/>
                </a:solidFill>
              </a:rPr>
              <a:t>patient</a:t>
            </a:r>
            <a:r>
              <a:rPr lang="pl-PL" sz="2000" dirty="0">
                <a:solidFill>
                  <a:srgbClr val="000000"/>
                </a:solidFill>
              </a:rPr>
              <a:t> with </a:t>
            </a:r>
            <a:r>
              <a:rPr lang="pl-PL" sz="2000" dirty="0" err="1">
                <a:solidFill>
                  <a:srgbClr val="000000"/>
                </a:solidFill>
              </a:rPr>
              <a:t>idiopathic</a:t>
            </a:r>
            <a:r>
              <a:rPr lang="pl-PL" sz="2000" dirty="0">
                <a:solidFill>
                  <a:srgbClr val="000000"/>
                </a:solidFill>
              </a:rPr>
              <a:t> </a:t>
            </a:r>
            <a:r>
              <a:rPr lang="pl-PL" sz="2000" dirty="0" err="1">
                <a:solidFill>
                  <a:srgbClr val="000000"/>
                </a:solidFill>
              </a:rPr>
              <a:t>pulmonary</a:t>
            </a:r>
            <a:r>
              <a:rPr lang="pl-PL" sz="2000" dirty="0">
                <a:solidFill>
                  <a:srgbClr val="000000"/>
                </a:solidFill>
              </a:rPr>
              <a:t> </a:t>
            </a:r>
            <a:r>
              <a:rPr lang="pl-PL" sz="2000" dirty="0" err="1">
                <a:solidFill>
                  <a:srgbClr val="000000"/>
                </a:solidFill>
              </a:rPr>
              <a:t>fibrosis</a:t>
            </a:r>
            <a:r>
              <a:rPr lang="pl-PL" sz="2000" dirty="0">
                <a:solidFill>
                  <a:srgbClr val="000000"/>
                </a:solidFill>
              </a:rPr>
              <a:t> </a:t>
            </a:r>
            <a:r>
              <a:rPr lang="pl-PL" sz="2000" dirty="0" err="1">
                <a:solidFill>
                  <a:srgbClr val="000000"/>
                </a:solidFill>
              </a:rPr>
              <a:t>specifically</a:t>
            </a:r>
            <a:endParaRPr lang="pl-PL" sz="2000" dirty="0">
              <a:solidFill>
                <a:srgbClr val="000000"/>
              </a:solidFill>
            </a:endParaRPr>
          </a:p>
          <a:p>
            <a:pPr>
              <a:buFont typeface="Arial" panose="020B0604020202020204" pitchFamily="34" charset="0"/>
              <a:buChar char="•"/>
            </a:pPr>
            <a:r>
              <a:rPr lang="pl-PL" sz="2000" dirty="0" err="1">
                <a:solidFill>
                  <a:srgbClr val="000000"/>
                </a:solidFill>
              </a:rPr>
              <a:t>Responder</a:t>
            </a:r>
            <a:r>
              <a:rPr lang="pl-PL" sz="2000" dirty="0">
                <a:solidFill>
                  <a:srgbClr val="000000"/>
                </a:solidFill>
              </a:rPr>
              <a:t> </a:t>
            </a:r>
            <a:r>
              <a:rPr lang="pl-PL" sz="2000" dirty="0" err="1">
                <a:solidFill>
                  <a:srgbClr val="000000"/>
                </a:solidFill>
              </a:rPr>
              <a:t>bias</a:t>
            </a:r>
            <a:r>
              <a:rPr lang="pl-PL" sz="2000" dirty="0">
                <a:solidFill>
                  <a:srgbClr val="000000"/>
                </a:solidFill>
              </a:rPr>
              <a:t> </a:t>
            </a:r>
            <a:r>
              <a:rPr lang="pl-PL" sz="2000" dirty="0" err="1">
                <a:solidFill>
                  <a:srgbClr val="000000"/>
                </a:solidFill>
              </a:rPr>
              <a:t>needs</a:t>
            </a:r>
            <a:r>
              <a:rPr lang="pl-PL" sz="2000" dirty="0">
                <a:solidFill>
                  <a:srgbClr val="000000"/>
                </a:solidFill>
              </a:rPr>
              <a:t> to be </a:t>
            </a:r>
            <a:r>
              <a:rPr lang="pl-PL" sz="2000" dirty="0" err="1">
                <a:solidFill>
                  <a:srgbClr val="000000"/>
                </a:solidFill>
              </a:rPr>
              <a:t>considered</a:t>
            </a:r>
            <a:r>
              <a:rPr lang="pl-PL" sz="2000" dirty="0">
                <a:solidFill>
                  <a:srgbClr val="000000"/>
                </a:solidFill>
              </a:rPr>
              <a:t> (</a:t>
            </a:r>
            <a:r>
              <a:rPr lang="pl-PL" sz="2000" dirty="0" err="1">
                <a:solidFill>
                  <a:srgbClr val="000000"/>
                </a:solidFill>
              </a:rPr>
              <a:t>distribution</a:t>
            </a:r>
            <a:r>
              <a:rPr lang="pl-PL" sz="2000" dirty="0">
                <a:solidFill>
                  <a:srgbClr val="000000"/>
                </a:solidFill>
              </a:rPr>
              <a:t> via </a:t>
            </a:r>
            <a:r>
              <a:rPr lang="pl-PL" sz="2000" dirty="0" err="1">
                <a:solidFill>
                  <a:srgbClr val="000000"/>
                </a:solidFill>
              </a:rPr>
              <a:t>society</a:t>
            </a:r>
            <a:r>
              <a:rPr lang="pl-PL" sz="2000" dirty="0">
                <a:solidFill>
                  <a:srgbClr val="000000"/>
                </a:solidFill>
              </a:rPr>
              <a:t> mailing list, </a:t>
            </a:r>
            <a:r>
              <a:rPr lang="pl-PL" sz="2000" dirty="0" err="1">
                <a:solidFill>
                  <a:srgbClr val="000000"/>
                </a:solidFill>
              </a:rPr>
              <a:t>difficult</a:t>
            </a:r>
            <a:r>
              <a:rPr lang="pl-PL" sz="2000" dirty="0">
                <a:solidFill>
                  <a:srgbClr val="000000"/>
                </a:solidFill>
              </a:rPr>
              <a:t> to </a:t>
            </a:r>
            <a:r>
              <a:rPr lang="pl-PL" sz="2000" dirty="0" err="1">
                <a:solidFill>
                  <a:srgbClr val="000000"/>
                </a:solidFill>
              </a:rPr>
              <a:t>calculate</a:t>
            </a:r>
            <a:r>
              <a:rPr lang="pl-PL" sz="2000" dirty="0">
                <a:solidFill>
                  <a:srgbClr val="000000"/>
                </a:solidFill>
              </a:rPr>
              <a:t> the </a:t>
            </a:r>
            <a:r>
              <a:rPr lang="pl-PL" sz="2000" dirty="0" err="1">
                <a:solidFill>
                  <a:srgbClr val="000000"/>
                </a:solidFill>
              </a:rPr>
              <a:t>exact</a:t>
            </a:r>
            <a:r>
              <a:rPr lang="pl-PL" sz="2000" dirty="0">
                <a:solidFill>
                  <a:srgbClr val="000000"/>
                </a:solidFill>
              </a:rPr>
              <a:t> </a:t>
            </a:r>
            <a:r>
              <a:rPr lang="pl-PL" sz="2000" dirty="0" err="1">
                <a:solidFill>
                  <a:srgbClr val="000000"/>
                </a:solidFill>
              </a:rPr>
              <a:t>response</a:t>
            </a:r>
            <a:r>
              <a:rPr lang="pl-PL" sz="2000" dirty="0">
                <a:solidFill>
                  <a:srgbClr val="000000"/>
                </a:solidFill>
              </a:rPr>
              <a:t> </a:t>
            </a:r>
            <a:r>
              <a:rPr lang="pl-PL" sz="2000" dirty="0" err="1">
                <a:solidFill>
                  <a:srgbClr val="000000"/>
                </a:solidFill>
              </a:rPr>
              <a:t>rate</a:t>
            </a:r>
            <a:r>
              <a:rPr lang="pl-PL" sz="2000" dirty="0">
                <a:solidFill>
                  <a:srgbClr val="000000"/>
                </a:solidFill>
              </a:rPr>
              <a:t> </a:t>
            </a:r>
            <a:r>
              <a:rPr lang="pl-PL" sz="2000" dirty="0" err="1">
                <a:solidFill>
                  <a:srgbClr val="000000"/>
                </a:solidFill>
              </a:rPr>
              <a:t>or</a:t>
            </a:r>
            <a:r>
              <a:rPr lang="pl-PL" sz="2000" dirty="0">
                <a:solidFill>
                  <a:srgbClr val="000000"/>
                </a:solidFill>
              </a:rPr>
              <a:t> </a:t>
            </a:r>
            <a:r>
              <a:rPr lang="pl-PL" sz="2000" dirty="0" err="1">
                <a:solidFill>
                  <a:srgbClr val="000000"/>
                </a:solidFill>
              </a:rPr>
              <a:t>consider</a:t>
            </a:r>
            <a:r>
              <a:rPr lang="pl-PL" sz="2000" dirty="0">
                <a:solidFill>
                  <a:srgbClr val="000000"/>
                </a:solidFill>
              </a:rPr>
              <a:t> </a:t>
            </a:r>
            <a:r>
              <a:rPr lang="pl-PL" sz="2000" dirty="0" err="1">
                <a:solidFill>
                  <a:srgbClr val="000000"/>
                </a:solidFill>
              </a:rPr>
              <a:t>characteristics</a:t>
            </a:r>
            <a:r>
              <a:rPr lang="pl-PL" sz="2000" dirty="0">
                <a:solidFill>
                  <a:srgbClr val="000000"/>
                </a:solidFill>
              </a:rPr>
              <a:t> of non-</a:t>
            </a:r>
            <a:r>
              <a:rPr lang="pl-PL" sz="2000" dirty="0" err="1">
                <a:solidFill>
                  <a:srgbClr val="000000"/>
                </a:solidFill>
              </a:rPr>
              <a:t>responders</a:t>
            </a:r>
            <a:r>
              <a:rPr lang="pl-PL" sz="2000" dirty="0">
                <a:solidFill>
                  <a:srgbClr val="000000"/>
                </a:solidFill>
              </a:rPr>
              <a:t>)</a:t>
            </a:r>
          </a:p>
          <a:p>
            <a:pPr>
              <a:buFont typeface="Arial" panose="020B0604020202020204" pitchFamily="34" charset="0"/>
              <a:buChar char="•"/>
            </a:pPr>
            <a:r>
              <a:rPr lang="pl-PL" sz="2000" dirty="0">
                <a:solidFill>
                  <a:srgbClr val="000000"/>
                </a:solidFill>
              </a:rPr>
              <a:t>High numer of </a:t>
            </a:r>
            <a:r>
              <a:rPr lang="pl-PL" sz="2000" dirty="0" err="1">
                <a:solidFill>
                  <a:srgbClr val="000000"/>
                </a:solidFill>
              </a:rPr>
              <a:t>incomplete</a:t>
            </a:r>
            <a:r>
              <a:rPr lang="pl-PL" sz="2000" dirty="0">
                <a:solidFill>
                  <a:srgbClr val="000000"/>
                </a:solidFill>
              </a:rPr>
              <a:t> </a:t>
            </a:r>
            <a:r>
              <a:rPr lang="pl-PL" sz="2000" dirty="0" err="1">
                <a:solidFill>
                  <a:srgbClr val="000000"/>
                </a:solidFill>
              </a:rPr>
              <a:t>questionnaires</a:t>
            </a:r>
            <a:endParaRPr lang="pl-PL" sz="2000" dirty="0">
              <a:solidFill>
                <a:srgbClr val="000000"/>
              </a:solidFill>
            </a:endParaRPr>
          </a:p>
          <a:p>
            <a:pPr>
              <a:buFont typeface="Arial" panose="020B0604020202020204" pitchFamily="34" charset="0"/>
              <a:buChar char="•"/>
            </a:pPr>
            <a:r>
              <a:rPr lang="pl-PL" sz="2000" dirty="0">
                <a:solidFill>
                  <a:srgbClr val="000000"/>
                </a:solidFill>
              </a:rPr>
              <a:t>Many </a:t>
            </a:r>
            <a:r>
              <a:rPr lang="pl-PL" sz="2000" dirty="0" err="1">
                <a:solidFill>
                  <a:srgbClr val="000000"/>
                </a:solidFill>
              </a:rPr>
              <a:t>responses</a:t>
            </a:r>
            <a:r>
              <a:rPr lang="pl-PL" sz="2000" dirty="0">
                <a:solidFill>
                  <a:srgbClr val="000000"/>
                </a:solidFill>
              </a:rPr>
              <a:t> from UK (</a:t>
            </a:r>
            <a:r>
              <a:rPr lang="pl-PL" sz="2000" dirty="0" err="1">
                <a:solidFill>
                  <a:srgbClr val="000000"/>
                </a:solidFill>
              </a:rPr>
              <a:t>practice</a:t>
            </a:r>
            <a:r>
              <a:rPr lang="pl-PL" sz="2000" dirty="0">
                <a:solidFill>
                  <a:srgbClr val="000000"/>
                </a:solidFill>
              </a:rPr>
              <a:t> </a:t>
            </a:r>
            <a:r>
              <a:rPr lang="pl-PL" sz="2000" dirty="0" err="1">
                <a:solidFill>
                  <a:srgbClr val="000000"/>
                </a:solidFill>
              </a:rPr>
              <a:t>across</a:t>
            </a:r>
            <a:r>
              <a:rPr lang="pl-PL" sz="2000" dirty="0">
                <a:solidFill>
                  <a:srgbClr val="000000"/>
                </a:solidFill>
              </a:rPr>
              <a:t> </a:t>
            </a:r>
            <a:r>
              <a:rPr lang="pl-PL" sz="2000" dirty="0" err="1">
                <a:solidFill>
                  <a:srgbClr val="000000"/>
                </a:solidFill>
              </a:rPr>
              <a:t>different</a:t>
            </a:r>
            <a:r>
              <a:rPr lang="pl-PL" sz="2000" dirty="0">
                <a:solidFill>
                  <a:srgbClr val="000000"/>
                </a:solidFill>
              </a:rPr>
              <a:t> </a:t>
            </a:r>
            <a:r>
              <a:rPr lang="pl-PL" sz="2000" dirty="0" err="1">
                <a:solidFill>
                  <a:srgbClr val="000000"/>
                </a:solidFill>
              </a:rPr>
              <a:t>healthcare</a:t>
            </a:r>
            <a:r>
              <a:rPr lang="pl-PL" sz="2000" dirty="0">
                <a:solidFill>
                  <a:srgbClr val="000000"/>
                </a:solidFill>
              </a:rPr>
              <a:t> </a:t>
            </a:r>
            <a:r>
              <a:rPr lang="pl-PL" sz="2000" dirty="0" err="1">
                <a:solidFill>
                  <a:srgbClr val="000000"/>
                </a:solidFill>
              </a:rPr>
              <a:t>systems</a:t>
            </a:r>
            <a:r>
              <a:rPr lang="pl-PL" sz="2000" dirty="0">
                <a:solidFill>
                  <a:srgbClr val="000000"/>
                </a:solidFill>
              </a:rPr>
              <a:t>?)</a:t>
            </a:r>
          </a:p>
          <a:p>
            <a:pPr>
              <a:buFont typeface="Arial" panose="020B0604020202020204" pitchFamily="34" charset="0"/>
              <a:buChar char="•"/>
            </a:pPr>
            <a:r>
              <a:rPr lang="pl-PL" sz="2000" dirty="0" err="1">
                <a:solidFill>
                  <a:srgbClr val="000000"/>
                </a:solidFill>
              </a:rPr>
              <a:t>Self-reported</a:t>
            </a:r>
            <a:r>
              <a:rPr lang="pl-PL" sz="2000" dirty="0">
                <a:solidFill>
                  <a:srgbClr val="000000"/>
                </a:solidFill>
              </a:rPr>
              <a:t> </a:t>
            </a:r>
            <a:r>
              <a:rPr lang="pl-PL" sz="2000" dirty="0" err="1">
                <a:solidFill>
                  <a:srgbClr val="000000"/>
                </a:solidFill>
              </a:rPr>
              <a:t>knowledge</a:t>
            </a:r>
            <a:r>
              <a:rPr lang="pl-PL" sz="2000" dirty="0">
                <a:solidFill>
                  <a:srgbClr val="000000"/>
                </a:solidFill>
              </a:rPr>
              <a:t>/</a:t>
            </a:r>
            <a:r>
              <a:rPr lang="pl-PL" sz="2000" dirty="0" err="1">
                <a:solidFill>
                  <a:srgbClr val="000000"/>
                </a:solidFill>
              </a:rPr>
              <a:t>attitudes</a:t>
            </a:r>
            <a:r>
              <a:rPr lang="pl-PL" sz="2000" dirty="0">
                <a:solidFill>
                  <a:srgbClr val="000000"/>
                </a:solidFill>
              </a:rPr>
              <a:t> to management of </a:t>
            </a:r>
            <a:r>
              <a:rPr lang="pl-PL" sz="2000" dirty="0" err="1">
                <a:solidFill>
                  <a:srgbClr val="000000"/>
                </a:solidFill>
              </a:rPr>
              <a:t>case</a:t>
            </a:r>
            <a:r>
              <a:rPr lang="pl-PL" sz="2000" dirty="0">
                <a:solidFill>
                  <a:srgbClr val="000000"/>
                </a:solidFill>
              </a:rPr>
              <a:t> </a:t>
            </a:r>
            <a:r>
              <a:rPr lang="pl-PL" sz="2000" dirty="0" err="1">
                <a:solidFill>
                  <a:srgbClr val="000000"/>
                </a:solidFill>
              </a:rPr>
              <a:t>vignettes</a:t>
            </a:r>
            <a:r>
              <a:rPr lang="pl-PL" sz="2000" dirty="0">
                <a:solidFill>
                  <a:srgbClr val="000000"/>
                </a:solidFill>
              </a:rPr>
              <a:t> </a:t>
            </a:r>
            <a:r>
              <a:rPr lang="pl-PL" sz="2000" dirty="0" err="1">
                <a:solidFill>
                  <a:srgbClr val="000000"/>
                </a:solidFill>
              </a:rPr>
              <a:t>may</a:t>
            </a:r>
            <a:r>
              <a:rPr lang="pl-PL" sz="2000" dirty="0">
                <a:solidFill>
                  <a:srgbClr val="000000"/>
                </a:solidFill>
              </a:rPr>
              <a:t> not </a:t>
            </a:r>
            <a:r>
              <a:rPr lang="pl-PL" sz="2000" dirty="0" err="1">
                <a:solidFill>
                  <a:srgbClr val="000000"/>
                </a:solidFill>
              </a:rPr>
              <a:t>reflect</a:t>
            </a:r>
            <a:r>
              <a:rPr lang="pl-PL" sz="2000" dirty="0">
                <a:solidFill>
                  <a:srgbClr val="000000"/>
                </a:solidFill>
              </a:rPr>
              <a:t> </a:t>
            </a:r>
            <a:r>
              <a:rPr lang="pl-PL" sz="2000" dirty="0" err="1">
                <a:solidFill>
                  <a:srgbClr val="000000"/>
                </a:solidFill>
              </a:rPr>
              <a:t>actual</a:t>
            </a:r>
            <a:r>
              <a:rPr lang="pl-PL" sz="2000" dirty="0">
                <a:solidFill>
                  <a:srgbClr val="000000"/>
                </a:solidFill>
              </a:rPr>
              <a:t> </a:t>
            </a:r>
            <a:r>
              <a:rPr lang="pl-PL" sz="2000" dirty="0" err="1">
                <a:solidFill>
                  <a:srgbClr val="000000"/>
                </a:solidFill>
              </a:rPr>
              <a:t>clinical</a:t>
            </a:r>
            <a:r>
              <a:rPr lang="pl-PL" sz="2000" dirty="0">
                <a:solidFill>
                  <a:srgbClr val="000000"/>
                </a:solidFill>
              </a:rPr>
              <a:t> </a:t>
            </a:r>
            <a:r>
              <a:rPr lang="pl-PL" sz="2000" dirty="0" err="1">
                <a:solidFill>
                  <a:srgbClr val="000000"/>
                </a:solidFill>
              </a:rPr>
              <a:t>practice</a:t>
            </a:r>
            <a:endParaRPr lang="en-US" sz="2000" dirty="0">
              <a:solidFill>
                <a:srgbClr val="000000"/>
              </a:solidFill>
            </a:endParaRPr>
          </a:p>
        </p:txBody>
      </p:sp>
      <p:sp>
        <p:nvSpPr>
          <p:cNvPr id="4" name="TextBox 7">
            <a:extLst>
              <a:ext uri="{FF2B5EF4-FFF2-40B4-BE49-F238E27FC236}">
                <a16:creationId xmlns:a16="http://schemas.microsoft.com/office/drawing/2014/main" id="{98040DD7-78D1-81F8-8D8E-BF41A0F9F7D4}"/>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3680004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C867C-7B12-AC6E-8302-2697E7E8110D}"/>
              </a:ext>
            </a:extLst>
          </p:cNvPr>
          <p:cNvSpPr>
            <a:spLocks noGrp="1"/>
          </p:cNvSpPr>
          <p:nvPr>
            <p:ph type="title"/>
          </p:nvPr>
        </p:nvSpPr>
        <p:spPr>
          <a:xfrm>
            <a:off x="587388" y="404664"/>
            <a:ext cx="10837204" cy="774700"/>
          </a:xfrm>
        </p:spPr>
        <p:txBody>
          <a:bodyPr/>
          <a:lstStyle/>
          <a:p>
            <a:r>
              <a:rPr lang="pl-PL" sz="2400" dirty="0" err="1">
                <a:effectLst/>
              </a:rPr>
              <a:t>Thank</a:t>
            </a:r>
            <a:r>
              <a:rPr lang="pl-PL" sz="2400" dirty="0">
                <a:effectLst/>
              </a:rPr>
              <a:t> </a:t>
            </a:r>
            <a:r>
              <a:rPr lang="pl-PL" sz="2400" dirty="0" err="1">
                <a:effectLst/>
              </a:rPr>
              <a:t>you</a:t>
            </a:r>
            <a:r>
              <a:rPr lang="pl-PL" sz="2400" dirty="0">
                <a:effectLst/>
              </a:rPr>
              <a:t> to:</a:t>
            </a:r>
            <a:endParaRPr lang="en-GB" sz="2400" dirty="0">
              <a:effectLst/>
            </a:endParaRPr>
          </a:p>
        </p:txBody>
      </p:sp>
      <p:sp>
        <p:nvSpPr>
          <p:cNvPr id="3" name="Content Placeholder 2">
            <a:extLst>
              <a:ext uri="{FF2B5EF4-FFF2-40B4-BE49-F238E27FC236}">
                <a16:creationId xmlns:a16="http://schemas.microsoft.com/office/drawing/2014/main" id="{1AA08FC5-8630-9060-8035-EF0552E4FC74}"/>
              </a:ext>
            </a:extLst>
          </p:cNvPr>
          <p:cNvSpPr>
            <a:spLocks noGrp="1"/>
          </p:cNvSpPr>
          <p:nvPr>
            <p:ph idx="1"/>
          </p:nvPr>
        </p:nvSpPr>
        <p:spPr>
          <a:xfrm>
            <a:off x="299356" y="1179364"/>
            <a:ext cx="11593288" cy="3473772"/>
          </a:xfrm>
        </p:spPr>
        <p:txBody>
          <a:bodyPr/>
          <a:lstStyle/>
          <a:p>
            <a:pPr marL="0" indent="0">
              <a:buNone/>
            </a:pPr>
            <a:endParaRPr lang="en-GB" sz="2000" b="0" i="0" dirty="0">
              <a:solidFill>
                <a:srgbClr val="000000"/>
              </a:solidFill>
              <a:effectLst/>
            </a:endParaRPr>
          </a:p>
          <a:p>
            <a:pPr algn="l" rtl="0" fontAlgn="base">
              <a:buFont typeface="Arial" panose="020B0604020202020204" pitchFamily="34" charset="0"/>
              <a:buChar char="•"/>
            </a:pPr>
            <a:r>
              <a:rPr lang="pl-PL" sz="2000" b="0" i="0" u="none" strike="noStrike" dirty="0" err="1">
                <a:solidFill>
                  <a:srgbClr val="000000"/>
                </a:solidFill>
                <a:effectLst/>
              </a:rPr>
              <a:t>Nilay</a:t>
            </a:r>
            <a:r>
              <a:rPr lang="pl-PL" sz="2000" b="0" i="0" u="none" strike="noStrike" dirty="0">
                <a:solidFill>
                  <a:srgbClr val="000000"/>
                </a:solidFill>
                <a:effectLst/>
              </a:rPr>
              <a:t> </a:t>
            </a:r>
            <a:r>
              <a:rPr lang="pl-PL" sz="2000" b="0" i="0" u="none" strike="noStrike" dirty="0" err="1">
                <a:solidFill>
                  <a:srgbClr val="000000"/>
                </a:solidFill>
                <a:effectLst/>
              </a:rPr>
              <a:t>Hepgul</a:t>
            </a:r>
            <a:r>
              <a:rPr lang="pl-PL" sz="2000" b="0" i="0" u="none" strike="noStrike" dirty="0">
                <a:solidFill>
                  <a:srgbClr val="000000"/>
                </a:solidFill>
                <a:effectLst/>
              </a:rPr>
              <a:t>, Andrew </a:t>
            </a:r>
            <a:r>
              <a:rPr lang="pl-PL" sz="2000" b="0" i="0" u="none" strike="noStrike" dirty="0" err="1">
                <a:solidFill>
                  <a:srgbClr val="000000"/>
                </a:solidFill>
                <a:effectLst/>
              </a:rPr>
              <a:t>Wilcock</a:t>
            </a:r>
            <a:r>
              <a:rPr lang="pl-PL" sz="2000" b="0" i="0" u="none" strike="noStrike" dirty="0">
                <a:solidFill>
                  <a:srgbClr val="000000"/>
                </a:solidFill>
                <a:effectLst/>
              </a:rPr>
              <a:t>, Ewa </a:t>
            </a:r>
            <a:r>
              <a:rPr lang="pl-PL" sz="2000" b="0" i="0" u="none" strike="noStrike" dirty="0" err="1">
                <a:solidFill>
                  <a:srgbClr val="000000"/>
                </a:solidFill>
                <a:effectLst/>
              </a:rPr>
              <a:t>Jassem</a:t>
            </a:r>
            <a:r>
              <a:rPr lang="pl-PL" sz="2000" b="0" i="0" u="none" strike="noStrike" dirty="0">
                <a:solidFill>
                  <a:srgbClr val="000000"/>
                </a:solidFill>
                <a:effectLst/>
              </a:rPr>
              <a:t>, Tomasz Bandurski, </a:t>
            </a:r>
            <a:r>
              <a:rPr lang="pl-PL" sz="2000" b="0" i="0" u="none" strike="noStrike" dirty="0" err="1">
                <a:solidFill>
                  <a:srgbClr val="000000"/>
                </a:solidFill>
                <a:effectLst/>
              </a:rPr>
              <a:t>Silvia</a:t>
            </a:r>
            <a:r>
              <a:rPr lang="pl-PL" sz="2000" b="0" i="0" u="none" strike="noStrike" dirty="0">
                <a:solidFill>
                  <a:srgbClr val="000000"/>
                </a:solidFill>
                <a:effectLst/>
              </a:rPr>
              <a:t> </a:t>
            </a:r>
            <a:r>
              <a:rPr lang="pl-PL" sz="2000" b="0" i="0" u="none" strike="noStrike" dirty="0" err="1">
                <a:solidFill>
                  <a:srgbClr val="000000"/>
                </a:solidFill>
                <a:effectLst/>
              </a:rPr>
              <a:t>Tanzi</a:t>
            </a:r>
            <a:r>
              <a:rPr lang="pl-PL" sz="2000" b="0" i="0" u="none" strike="noStrike" dirty="0">
                <a:solidFill>
                  <a:srgbClr val="000000"/>
                </a:solidFill>
                <a:effectLst/>
              </a:rPr>
              <a:t>, Steffen T. Simon, </a:t>
            </a:r>
            <a:r>
              <a:rPr lang="pl-PL" sz="2000" b="0" i="0" u="none" strike="noStrike" dirty="0" err="1">
                <a:solidFill>
                  <a:srgbClr val="000000"/>
                </a:solidFill>
                <a:effectLst/>
              </a:rPr>
              <a:t>Irene</a:t>
            </a:r>
            <a:r>
              <a:rPr lang="pl-PL" sz="2000" b="0" i="0" u="none" strike="noStrike" dirty="0">
                <a:solidFill>
                  <a:srgbClr val="000000"/>
                </a:solidFill>
                <a:effectLst/>
              </a:rPr>
              <a:t> J. Higginson, Caroline J </a:t>
            </a:r>
            <a:r>
              <a:rPr lang="pl-PL" sz="2000" b="0" i="0" u="none" strike="noStrike" dirty="0" err="1">
                <a:solidFill>
                  <a:srgbClr val="000000"/>
                </a:solidFill>
                <a:effectLst/>
              </a:rPr>
              <a:t>Jolley</a:t>
            </a:r>
            <a:r>
              <a:rPr lang="pl-PL" sz="2000" b="0" i="0" u="none" strike="noStrike" dirty="0">
                <a:solidFill>
                  <a:srgbClr val="000000"/>
                </a:solidFill>
                <a:effectLst/>
              </a:rPr>
              <a:t> and the B</a:t>
            </a:r>
            <a:r>
              <a:rPr lang="en-GB" sz="2000" b="0" i="0" u="none" strike="noStrike" dirty="0">
                <a:solidFill>
                  <a:srgbClr val="000000"/>
                </a:solidFill>
                <a:effectLst/>
              </a:rPr>
              <a:t>ETTER</a:t>
            </a:r>
            <a:r>
              <a:rPr lang="pl-PL" sz="2000" b="0" i="0" u="none" strike="noStrike" dirty="0">
                <a:solidFill>
                  <a:srgbClr val="000000"/>
                </a:solidFill>
                <a:effectLst/>
              </a:rPr>
              <a:t>-B </a:t>
            </a:r>
            <a:r>
              <a:rPr lang="pl-PL" sz="2000" b="0" i="0" u="none" strike="noStrike" dirty="0" err="1">
                <a:solidFill>
                  <a:srgbClr val="000000"/>
                </a:solidFill>
                <a:effectLst/>
              </a:rPr>
              <a:t>consortium</a:t>
            </a:r>
            <a:r>
              <a:rPr lang="pl-PL" sz="2000" b="0" i="0" u="none" strike="noStrike" dirty="0">
                <a:solidFill>
                  <a:srgbClr val="000000"/>
                </a:solidFill>
                <a:effectLst/>
              </a:rPr>
              <a:t> </a:t>
            </a:r>
            <a:endParaRPr lang="en-US" sz="2000" dirty="0">
              <a:solidFill>
                <a:srgbClr val="000000"/>
              </a:solidFill>
            </a:endParaRPr>
          </a:p>
        </p:txBody>
      </p:sp>
      <p:pic>
        <p:nvPicPr>
          <p:cNvPr id="4" name="Grafik 3">
            <a:extLst>
              <a:ext uri="{FF2B5EF4-FFF2-40B4-BE49-F238E27FC236}">
                <a16:creationId xmlns:a16="http://schemas.microsoft.com/office/drawing/2014/main" id="{8CC2665D-6FDC-4C46-A63A-FE3384D4714C}"/>
              </a:ext>
            </a:extLst>
          </p:cNvPr>
          <p:cNvPicPr>
            <a:picLocks noChangeAspect="1"/>
          </p:cNvPicPr>
          <p:nvPr/>
        </p:nvPicPr>
        <p:blipFill rotWithShape="1">
          <a:blip r:embed="rId2"/>
          <a:srcRect l="11735" t="16539" r="11806" b="16154"/>
          <a:stretch/>
        </p:blipFill>
        <p:spPr>
          <a:xfrm>
            <a:off x="587388" y="2397958"/>
            <a:ext cx="6948772" cy="3726680"/>
          </a:xfrm>
          <a:prstGeom prst="rect">
            <a:avLst/>
          </a:prstGeom>
          <a:ln>
            <a:solidFill>
              <a:schemeClr val="tx1"/>
            </a:solidFill>
          </a:ln>
        </p:spPr>
      </p:pic>
      <p:pic>
        <p:nvPicPr>
          <p:cNvPr id="5" name="Picture 2" descr="Better Breathe">
            <a:extLst>
              <a:ext uri="{FF2B5EF4-FFF2-40B4-BE49-F238E27FC236}">
                <a16:creationId xmlns:a16="http://schemas.microsoft.com/office/drawing/2014/main" id="{F7B53658-EE0C-4F3E-BA74-F73735F0220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56240" y="3248980"/>
            <a:ext cx="3382934" cy="10123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7">
            <a:extLst>
              <a:ext uri="{FF2B5EF4-FFF2-40B4-BE49-F238E27FC236}">
                <a16:creationId xmlns:a16="http://schemas.microsoft.com/office/drawing/2014/main" id="{32DD7427-7D77-C8CC-E7CC-B5201563610F}"/>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13385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9C143-8E7B-484C-8503-C33B058714D2}"/>
              </a:ext>
            </a:extLst>
          </p:cNvPr>
          <p:cNvSpPr>
            <a:spLocks noGrp="1"/>
          </p:cNvSpPr>
          <p:nvPr>
            <p:ph type="title"/>
          </p:nvPr>
        </p:nvSpPr>
        <p:spPr>
          <a:xfrm>
            <a:off x="250974" y="411236"/>
            <a:ext cx="7886700" cy="707887"/>
          </a:xfrm>
        </p:spPr>
        <p:txBody>
          <a:bodyPr>
            <a:normAutofit/>
          </a:bodyPr>
          <a:lstStyle/>
          <a:p>
            <a:r>
              <a:rPr lang="en-GB" sz="3600" dirty="0">
                <a:effectLst/>
              </a:rPr>
              <a:t>BETTER-B Consortium &amp; Project</a:t>
            </a:r>
          </a:p>
        </p:txBody>
      </p:sp>
      <p:sp>
        <p:nvSpPr>
          <p:cNvPr id="27" name="Content Placeholder 26">
            <a:extLst>
              <a:ext uri="{FF2B5EF4-FFF2-40B4-BE49-F238E27FC236}">
                <a16:creationId xmlns:a16="http://schemas.microsoft.com/office/drawing/2014/main" id="{455DB7F6-6F88-48FB-B961-122442C90138}"/>
              </a:ext>
            </a:extLst>
          </p:cNvPr>
          <p:cNvSpPr>
            <a:spLocks noGrp="1"/>
          </p:cNvSpPr>
          <p:nvPr>
            <p:ph idx="1"/>
          </p:nvPr>
        </p:nvSpPr>
        <p:spPr>
          <a:xfrm>
            <a:off x="7500156" y="3537012"/>
            <a:ext cx="4356484" cy="1584719"/>
          </a:xfrm>
        </p:spPr>
        <p:txBody>
          <a:bodyPr>
            <a:normAutofit fontScale="92500" lnSpcReduction="20000"/>
          </a:bodyPr>
          <a:lstStyle/>
          <a:p>
            <a:pPr marL="0" indent="0">
              <a:buNone/>
            </a:pPr>
            <a:r>
              <a:rPr lang="en-GB" sz="2000" b="1" dirty="0"/>
              <a:t>Objectives</a:t>
            </a:r>
            <a:r>
              <a:rPr lang="en-GB" sz="2000" dirty="0"/>
              <a:t>:  </a:t>
            </a:r>
          </a:p>
          <a:p>
            <a:r>
              <a:rPr lang="en-GB" sz="2000" dirty="0"/>
              <a:t>Explore current practice and experiences of palliative and respiratory clinicians across Europe on the management of breathlessness in lung disease</a:t>
            </a:r>
          </a:p>
        </p:txBody>
      </p:sp>
      <p:pic>
        <p:nvPicPr>
          <p:cNvPr id="28" name="Content Placeholder 6">
            <a:extLst>
              <a:ext uri="{FF2B5EF4-FFF2-40B4-BE49-F238E27FC236}">
                <a16:creationId xmlns:a16="http://schemas.microsoft.com/office/drawing/2014/main" id="{7DD423ED-D030-4C3D-AAC4-BCFB19E7691A}"/>
              </a:ext>
            </a:extLst>
          </p:cNvPr>
          <p:cNvPicPr>
            <a:picLocks noChangeAspect="1"/>
          </p:cNvPicPr>
          <p:nvPr/>
        </p:nvPicPr>
        <p:blipFill>
          <a:blip r:embed="rId3"/>
          <a:stretch>
            <a:fillRect/>
          </a:stretch>
        </p:blipFill>
        <p:spPr>
          <a:xfrm>
            <a:off x="839416" y="1304221"/>
            <a:ext cx="6264696" cy="5062362"/>
          </a:xfrm>
          <a:prstGeom prst="rect">
            <a:avLst/>
          </a:prstGeom>
        </p:spPr>
      </p:pic>
      <p:pic>
        <p:nvPicPr>
          <p:cNvPr id="7" name="Obraz 6">
            <a:extLst>
              <a:ext uri="{FF2B5EF4-FFF2-40B4-BE49-F238E27FC236}">
                <a16:creationId xmlns:a16="http://schemas.microsoft.com/office/drawing/2014/main" id="{25842A2D-C490-4DC2-AD1D-9D40CD0C26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60019" y="332656"/>
            <a:ext cx="2491880" cy="2880320"/>
          </a:xfrm>
          <a:prstGeom prst="rect">
            <a:avLst/>
          </a:prstGeom>
        </p:spPr>
      </p:pic>
      <p:cxnSp>
        <p:nvCxnSpPr>
          <p:cNvPr id="4" name="Łącznik prosty ze strzałką 3">
            <a:extLst>
              <a:ext uri="{FF2B5EF4-FFF2-40B4-BE49-F238E27FC236}">
                <a16:creationId xmlns:a16="http://schemas.microsoft.com/office/drawing/2014/main" id="{011BD27E-A92A-4BA0-8A7A-F185D039179B}"/>
              </a:ext>
            </a:extLst>
          </p:cNvPr>
          <p:cNvCxnSpPr>
            <a:stCxn id="27" idx="1"/>
          </p:cNvCxnSpPr>
          <p:nvPr/>
        </p:nvCxnSpPr>
        <p:spPr bwMode="auto">
          <a:xfrm flipH="1" flipV="1">
            <a:off x="4115780" y="2528900"/>
            <a:ext cx="3384376" cy="1800472"/>
          </a:xfrm>
          <a:prstGeom prst="straightConnector1">
            <a:avLst/>
          </a:prstGeom>
          <a:solidFill>
            <a:schemeClr val="accent1"/>
          </a:solidFill>
          <a:ln w="57150" cap="flat" cmpd="sng" algn="ctr">
            <a:solidFill>
              <a:srgbClr val="FF0000"/>
            </a:solidFill>
            <a:prstDash val="solid"/>
            <a:round/>
            <a:headEnd type="none" w="med" len="med"/>
            <a:tailEnd type="triangle"/>
          </a:ln>
          <a:effectLst/>
        </p:spPr>
      </p:cxnSp>
      <p:sp>
        <p:nvSpPr>
          <p:cNvPr id="3" name="TextBox 7">
            <a:extLst>
              <a:ext uri="{FF2B5EF4-FFF2-40B4-BE49-F238E27FC236}">
                <a16:creationId xmlns:a16="http://schemas.microsoft.com/office/drawing/2014/main" id="{D97B63C4-24E2-834F-9E00-118FD5FEA991}"/>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1408878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51D5C-83CC-1350-D34F-E25D7D26257D}"/>
              </a:ext>
            </a:extLst>
          </p:cNvPr>
          <p:cNvSpPr>
            <a:spLocks noGrp="1"/>
          </p:cNvSpPr>
          <p:nvPr>
            <p:ph type="title"/>
          </p:nvPr>
        </p:nvSpPr>
        <p:spPr>
          <a:xfrm>
            <a:off x="997998" y="368660"/>
            <a:ext cx="10160000" cy="540060"/>
          </a:xfrm>
        </p:spPr>
        <p:txBody>
          <a:bodyPr/>
          <a:lstStyle/>
          <a:p>
            <a:r>
              <a:rPr lang="en-GB" dirty="0"/>
              <a:t>WP1 Survey</a:t>
            </a:r>
          </a:p>
        </p:txBody>
      </p:sp>
      <p:sp>
        <p:nvSpPr>
          <p:cNvPr id="3" name="Content Placeholder 2">
            <a:extLst>
              <a:ext uri="{FF2B5EF4-FFF2-40B4-BE49-F238E27FC236}">
                <a16:creationId xmlns:a16="http://schemas.microsoft.com/office/drawing/2014/main" id="{59C7F6ED-EDD0-26FC-66E5-4E637664C5FF}"/>
              </a:ext>
            </a:extLst>
          </p:cNvPr>
          <p:cNvSpPr>
            <a:spLocks noGrp="1"/>
          </p:cNvSpPr>
          <p:nvPr>
            <p:ph idx="1"/>
          </p:nvPr>
        </p:nvSpPr>
        <p:spPr>
          <a:xfrm>
            <a:off x="299356" y="1844824"/>
            <a:ext cx="11521280" cy="2268252"/>
          </a:xfrm>
        </p:spPr>
        <p:txBody>
          <a:bodyPr/>
          <a:lstStyle/>
          <a:p>
            <a:pPr marL="0" indent="0" algn="l" rtl="0" fontAlgn="base">
              <a:buNone/>
            </a:pPr>
            <a:r>
              <a:rPr lang="en-GB" sz="2000" b="1" i="0" u="none" strike="noStrike" dirty="0">
                <a:effectLst/>
              </a:rPr>
              <a:t>AIM</a:t>
            </a:r>
            <a:r>
              <a:rPr lang="en-US" sz="2000" b="0" i="0" u="none" strike="noStrike" dirty="0">
                <a:effectLst/>
              </a:rPr>
              <a:t>​</a:t>
            </a:r>
            <a:r>
              <a:rPr lang="en-US" sz="2000" b="0" i="0" dirty="0">
                <a:effectLst/>
              </a:rPr>
              <a:t>​</a:t>
            </a:r>
          </a:p>
          <a:p>
            <a:pPr algn="l" rtl="0" fontAlgn="base">
              <a:buFont typeface="+mj-lt"/>
              <a:buAutoNum type="arabicPeriod"/>
            </a:pPr>
            <a:r>
              <a:rPr lang="en-GB" sz="2000" b="0" i="0" u="none" strike="noStrike" dirty="0">
                <a:effectLst/>
              </a:rPr>
              <a:t>To explore the management of chronic breathlessness by respiratory (RM) and palliative care (PC) physicians</a:t>
            </a:r>
            <a:r>
              <a:rPr lang="en-US" sz="2000" b="0" i="0" u="none" strike="noStrike" dirty="0">
                <a:effectLst/>
              </a:rPr>
              <a:t>​​</a:t>
            </a:r>
            <a:r>
              <a:rPr lang="en-US" sz="2000" b="0" i="0" dirty="0">
                <a:effectLst/>
              </a:rPr>
              <a:t>​</a:t>
            </a:r>
          </a:p>
          <a:p>
            <a:pPr marL="0" indent="0" algn="l" rtl="0" fontAlgn="base">
              <a:buNone/>
            </a:pPr>
            <a:endParaRPr lang="en-GB" sz="2000" b="0" i="0" dirty="0">
              <a:effectLst/>
            </a:endParaRPr>
          </a:p>
          <a:p>
            <a:pPr algn="l" rtl="0" fontAlgn="base">
              <a:buFont typeface="+mj-lt"/>
              <a:buAutoNum type="arabicPeriod" startAt="2"/>
            </a:pPr>
            <a:r>
              <a:rPr lang="en-GB" sz="2000" b="0" i="0" u="none" strike="noStrike" dirty="0">
                <a:effectLst/>
              </a:rPr>
              <a:t>To determine the influence of clinical practice guidelines on breathlessness management</a:t>
            </a:r>
            <a:r>
              <a:rPr lang="en-US" sz="2000" b="0" i="0" dirty="0">
                <a:effectLst/>
              </a:rPr>
              <a:t>​.</a:t>
            </a:r>
          </a:p>
          <a:p>
            <a:pPr marL="0" indent="0">
              <a:buNone/>
            </a:pPr>
            <a:endParaRPr lang="en-GB" sz="2000" dirty="0"/>
          </a:p>
          <a:p>
            <a:pPr algn="just" rtl="0" fontAlgn="base">
              <a:buFont typeface="Arial" panose="020B0604020202020204" pitchFamily="34" charset="0"/>
              <a:buChar char="•"/>
            </a:pPr>
            <a:endParaRPr lang="en-GB" sz="2000" dirty="0"/>
          </a:p>
        </p:txBody>
      </p:sp>
      <p:pic>
        <p:nvPicPr>
          <p:cNvPr id="4" name="Picture 10">
            <a:extLst>
              <a:ext uri="{FF2B5EF4-FFF2-40B4-BE49-F238E27FC236}">
                <a16:creationId xmlns:a16="http://schemas.microsoft.com/office/drawing/2014/main" id="{7C8D1E4D-2995-4F04-880A-E17AA9B61DF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20336" y="636535"/>
            <a:ext cx="2398102" cy="71662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7">
            <a:extLst>
              <a:ext uri="{FF2B5EF4-FFF2-40B4-BE49-F238E27FC236}">
                <a16:creationId xmlns:a16="http://schemas.microsoft.com/office/drawing/2014/main" id="{00A71DF2-385A-E33A-D0C5-43AA7818241E}"/>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2236905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A386CF-8359-7222-2074-7C3521EB0574}"/>
              </a:ext>
            </a:extLst>
          </p:cNvPr>
          <p:cNvSpPr>
            <a:spLocks noGrp="1"/>
          </p:cNvSpPr>
          <p:nvPr>
            <p:ph idx="1"/>
          </p:nvPr>
        </p:nvSpPr>
        <p:spPr>
          <a:xfrm>
            <a:off x="443372" y="1808820"/>
            <a:ext cx="3480387" cy="4114800"/>
          </a:xfrm>
        </p:spPr>
        <p:txBody>
          <a:bodyPr/>
          <a:lstStyle/>
          <a:p>
            <a:endParaRPr lang="en-GB" sz="2400" dirty="0">
              <a:ea typeface="Calibri" panose="020F0502020204030204" pitchFamily="34" charset="0"/>
            </a:endParaRPr>
          </a:p>
          <a:p>
            <a:r>
              <a:rPr lang="en-GB" sz="2400" dirty="0">
                <a:ea typeface="Calibri" panose="020F0502020204030204" pitchFamily="34" charset="0"/>
              </a:rPr>
              <a:t>WP1 physician’s survey results: BMC Pulmonary Medicine (IF 3.32)</a:t>
            </a:r>
          </a:p>
          <a:p>
            <a:endParaRPr lang="en-GB" dirty="0"/>
          </a:p>
        </p:txBody>
      </p:sp>
      <p:pic>
        <p:nvPicPr>
          <p:cNvPr id="4" name="Grafik 3">
            <a:extLst>
              <a:ext uri="{FF2B5EF4-FFF2-40B4-BE49-F238E27FC236}">
                <a16:creationId xmlns:a16="http://schemas.microsoft.com/office/drawing/2014/main" id="{359397DD-9DCC-762A-082A-FD1F970B0148}"/>
              </a:ext>
            </a:extLst>
          </p:cNvPr>
          <p:cNvPicPr>
            <a:picLocks noChangeAspect="1"/>
          </p:cNvPicPr>
          <p:nvPr/>
        </p:nvPicPr>
        <p:blipFill rotWithShape="1">
          <a:blip r:embed="rId2"/>
          <a:srcRect l="11735" t="16539" r="11806" b="16154"/>
          <a:stretch/>
        </p:blipFill>
        <p:spPr>
          <a:xfrm>
            <a:off x="4292190" y="1412776"/>
            <a:ext cx="7672462" cy="4114800"/>
          </a:xfrm>
          <a:prstGeom prst="rect">
            <a:avLst/>
          </a:prstGeom>
          <a:ln>
            <a:solidFill>
              <a:schemeClr val="tx1"/>
            </a:solidFill>
          </a:ln>
        </p:spPr>
      </p:pic>
      <p:sp>
        <p:nvSpPr>
          <p:cNvPr id="2" name="TextBox 7">
            <a:extLst>
              <a:ext uri="{FF2B5EF4-FFF2-40B4-BE49-F238E27FC236}">
                <a16:creationId xmlns:a16="http://schemas.microsoft.com/office/drawing/2014/main" id="{F3DB45A3-A474-D0D1-B339-6965304AD982}"/>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5661045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51D5C-83CC-1350-D34F-E25D7D26257D}"/>
              </a:ext>
            </a:extLst>
          </p:cNvPr>
          <p:cNvSpPr>
            <a:spLocks noGrp="1"/>
          </p:cNvSpPr>
          <p:nvPr>
            <p:ph type="title"/>
          </p:nvPr>
        </p:nvSpPr>
        <p:spPr>
          <a:xfrm>
            <a:off x="997998" y="368660"/>
            <a:ext cx="10160000" cy="540060"/>
          </a:xfrm>
        </p:spPr>
        <p:txBody>
          <a:bodyPr/>
          <a:lstStyle/>
          <a:p>
            <a:r>
              <a:rPr lang="pl-PL" dirty="0" err="1"/>
              <a:t>Methods</a:t>
            </a:r>
            <a:r>
              <a:rPr lang="pl-PL" dirty="0"/>
              <a:t> (1)</a:t>
            </a:r>
            <a:endParaRPr lang="en-GB" dirty="0"/>
          </a:p>
        </p:txBody>
      </p:sp>
      <p:sp>
        <p:nvSpPr>
          <p:cNvPr id="3" name="Content Placeholder 2">
            <a:extLst>
              <a:ext uri="{FF2B5EF4-FFF2-40B4-BE49-F238E27FC236}">
                <a16:creationId xmlns:a16="http://schemas.microsoft.com/office/drawing/2014/main" id="{59C7F6ED-EDD0-26FC-66E5-4E637664C5FF}"/>
              </a:ext>
            </a:extLst>
          </p:cNvPr>
          <p:cNvSpPr>
            <a:spLocks noGrp="1"/>
          </p:cNvSpPr>
          <p:nvPr>
            <p:ph idx="1"/>
          </p:nvPr>
        </p:nvSpPr>
        <p:spPr>
          <a:xfrm>
            <a:off x="691944" y="1160748"/>
            <a:ext cx="10477164" cy="4716524"/>
          </a:xfrm>
        </p:spPr>
        <p:txBody>
          <a:bodyPr/>
          <a:lstStyle/>
          <a:p>
            <a:pPr marL="0" indent="0">
              <a:buNone/>
            </a:pPr>
            <a:endParaRPr lang="en-GB" sz="2000" dirty="0"/>
          </a:p>
          <a:p>
            <a:pPr algn="just">
              <a:buFont typeface="Arial" panose="020B0604020202020204" pitchFamily="34" charset="0"/>
              <a:buChar char="•"/>
            </a:pPr>
            <a:r>
              <a:rPr lang="pl-PL" sz="2000" b="0" i="0" u="none" strike="noStrike" dirty="0" err="1">
                <a:effectLst/>
              </a:rPr>
              <a:t>Survey</a:t>
            </a:r>
            <a:r>
              <a:rPr lang="pl-PL" sz="2000" b="0" i="0" u="none" strike="noStrike" dirty="0">
                <a:effectLst/>
              </a:rPr>
              <a:t> design was </a:t>
            </a:r>
            <a:r>
              <a:rPr lang="pl-PL" sz="2000" b="0" i="0" u="none" strike="noStrike" dirty="0" err="1">
                <a:effectLst/>
              </a:rPr>
              <a:t>based</a:t>
            </a:r>
            <a:r>
              <a:rPr lang="pl-PL" sz="2000" b="0" i="0" u="none" strike="noStrike" dirty="0">
                <a:effectLst/>
              </a:rPr>
              <a:t> on </a:t>
            </a:r>
            <a:r>
              <a:rPr lang="pl-PL" sz="2000" b="0" i="0" u="none" strike="noStrike" dirty="0" err="1">
                <a:effectLst/>
              </a:rPr>
              <a:t>previous</a:t>
            </a:r>
            <a:r>
              <a:rPr lang="pl-PL" sz="2000" b="0" i="0" u="none" strike="noStrike" dirty="0">
                <a:effectLst/>
              </a:rPr>
              <a:t> </a:t>
            </a:r>
            <a:r>
              <a:rPr lang="pl-PL" sz="2000" b="0" i="0" u="none" strike="noStrike" dirty="0" err="1">
                <a:effectLst/>
              </a:rPr>
              <a:t>surveys</a:t>
            </a:r>
            <a:r>
              <a:rPr lang="pl-PL" sz="2000" b="0" i="0" u="none" strike="noStrike" dirty="0">
                <a:effectLst/>
              </a:rPr>
              <a:t> and </a:t>
            </a:r>
            <a:r>
              <a:rPr lang="pl-PL" sz="2000" b="0" i="0" u="none" strike="noStrike" dirty="0" err="1">
                <a:effectLst/>
              </a:rPr>
              <a:t>current</a:t>
            </a:r>
            <a:r>
              <a:rPr lang="pl-PL" sz="2000" b="0" i="0" u="none" strike="noStrike" dirty="0">
                <a:effectLst/>
              </a:rPr>
              <a:t> </a:t>
            </a:r>
            <a:r>
              <a:rPr lang="pl-PL" sz="2000" b="0" i="0" u="none" strike="noStrike" dirty="0" err="1">
                <a:effectLst/>
              </a:rPr>
              <a:t>literature</a:t>
            </a:r>
            <a:r>
              <a:rPr lang="pl-PL" sz="2000" b="0" i="0" u="none" strike="noStrike" dirty="0">
                <a:effectLst/>
              </a:rPr>
              <a:t> </a:t>
            </a:r>
          </a:p>
          <a:p>
            <a:pPr algn="just">
              <a:buFont typeface="Arial" panose="020B0604020202020204" pitchFamily="34" charset="0"/>
              <a:buChar char="•"/>
            </a:pPr>
            <a:endParaRPr lang="pl-PL" sz="800" b="0" i="0" u="none" strike="noStrike" dirty="0">
              <a:effectLst/>
            </a:endParaRPr>
          </a:p>
          <a:p>
            <a:pPr algn="just">
              <a:buFont typeface="Arial" panose="020B0604020202020204" pitchFamily="34" charset="0"/>
              <a:buChar char="•"/>
            </a:pPr>
            <a:r>
              <a:rPr lang="en-US" sz="2000" dirty="0"/>
              <a:t>The survey focused on: </a:t>
            </a:r>
            <a:endParaRPr lang="pl-PL" sz="2000" dirty="0"/>
          </a:p>
          <a:p>
            <a:pPr algn="just">
              <a:buFont typeface="Arial" panose="020B0604020202020204" pitchFamily="34" charset="0"/>
              <a:buChar char="•"/>
            </a:pPr>
            <a:endParaRPr lang="pl-PL" sz="800" dirty="0"/>
          </a:p>
          <a:p>
            <a:pPr lvl="1" algn="just">
              <a:buFont typeface="Arial" panose="020B0604020202020204" pitchFamily="34" charset="0"/>
              <a:buChar char="•"/>
            </a:pPr>
            <a:r>
              <a:rPr lang="en-US" sz="1800" dirty="0"/>
              <a:t>respondent demographics </a:t>
            </a:r>
            <a:endParaRPr lang="pl-PL" sz="1800" dirty="0"/>
          </a:p>
          <a:p>
            <a:pPr lvl="1" algn="just">
              <a:buFont typeface="Arial" panose="020B0604020202020204" pitchFamily="34" charset="0"/>
              <a:buChar char="•"/>
            </a:pPr>
            <a:r>
              <a:rPr lang="en-US" sz="1800" dirty="0"/>
              <a:t>awareness and knowledge of local national or international guidelines/recommendations on </a:t>
            </a:r>
            <a:r>
              <a:rPr lang="pl-PL" sz="1800" dirty="0"/>
              <a:t>PC </a:t>
            </a:r>
            <a:r>
              <a:rPr lang="en-US" sz="1800" dirty="0"/>
              <a:t>for non-malignant lung diseases </a:t>
            </a:r>
            <a:endParaRPr lang="pl-PL" sz="1800" dirty="0"/>
          </a:p>
          <a:p>
            <a:pPr lvl="1" algn="just">
              <a:buFont typeface="Arial" panose="020B0604020202020204" pitchFamily="34" charset="0"/>
              <a:buChar char="•"/>
            </a:pPr>
            <a:r>
              <a:rPr lang="en-US" sz="1800" dirty="0"/>
              <a:t>use of a breathlessness score in clinical practice </a:t>
            </a:r>
            <a:endParaRPr lang="pl-PL" sz="1800" dirty="0"/>
          </a:p>
          <a:p>
            <a:pPr lvl="1" algn="just">
              <a:buFont typeface="Arial" panose="020B0604020202020204" pitchFamily="34" charset="0"/>
              <a:buChar char="•"/>
            </a:pPr>
            <a:r>
              <a:rPr lang="en-US" sz="1800" dirty="0"/>
              <a:t>non-pharmacological management strategies </a:t>
            </a:r>
            <a:endParaRPr lang="pl-PL" sz="1800" dirty="0"/>
          </a:p>
          <a:p>
            <a:pPr lvl="1" algn="just">
              <a:buFont typeface="Arial" panose="020B0604020202020204" pitchFamily="34" charset="0"/>
              <a:buChar char="•"/>
            </a:pPr>
            <a:r>
              <a:rPr lang="en-US" sz="1800" dirty="0"/>
              <a:t>pharmacological management strategies </a:t>
            </a:r>
            <a:endParaRPr lang="pl-PL" sz="1800" dirty="0"/>
          </a:p>
          <a:p>
            <a:pPr lvl="1" algn="just">
              <a:buFont typeface="Arial" panose="020B0604020202020204" pitchFamily="34" charset="0"/>
              <a:buChar char="•"/>
            </a:pPr>
            <a:r>
              <a:rPr lang="en-US" sz="1800" dirty="0"/>
              <a:t>attitudes towards referral to PC</a:t>
            </a:r>
            <a:endParaRPr lang="en-GB" sz="1800" dirty="0"/>
          </a:p>
          <a:p>
            <a:pPr marL="0" indent="0" algn="just">
              <a:buNone/>
            </a:pPr>
            <a:endParaRPr lang="pl-PL" sz="2000" b="0" i="0" u="none" strike="noStrike" dirty="0">
              <a:effectLst/>
            </a:endParaRPr>
          </a:p>
        </p:txBody>
      </p:sp>
      <p:pic>
        <p:nvPicPr>
          <p:cNvPr id="4" name="Picture 10">
            <a:extLst>
              <a:ext uri="{FF2B5EF4-FFF2-40B4-BE49-F238E27FC236}">
                <a16:creationId xmlns:a16="http://schemas.microsoft.com/office/drawing/2014/main" id="{AB53F383-B71A-4821-AB2F-B69DCBA2905D}"/>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743412" y="550410"/>
            <a:ext cx="2398102" cy="71662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7">
            <a:extLst>
              <a:ext uri="{FF2B5EF4-FFF2-40B4-BE49-F238E27FC236}">
                <a16:creationId xmlns:a16="http://schemas.microsoft.com/office/drawing/2014/main" id="{AAE3D297-E287-F7AD-6332-415E5AF0D9AE}"/>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2644335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rostokąt 1"/>
          <p:cNvSpPr/>
          <p:nvPr/>
        </p:nvSpPr>
        <p:spPr>
          <a:xfrm>
            <a:off x="875420" y="1505396"/>
            <a:ext cx="10160000" cy="4093428"/>
          </a:xfrm>
          <a:prstGeom prst="rect">
            <a:avLst/>
          </a:prstGeom>
        </p:spPr>
        <p:txBody>
          <a:bodyPr wrap="square">
            <a:spAutoFit/>
          </a:bodyPr>
          <a:lstStyle/>
          <a:p>
            <a:pPr algn="just">
              <a:buFont typeface="Arial" panose="020B0604020202020204" pitchFamily="34" charset="0"/>
              <a:buChar char="•"/>
            </a:pPr>
            <a:r>
              <a:rPr lang="pl-PL" sz="2000" dirty="0">
                <a:latin typeface="Arial" panose="020B0604020202020204" pitchFamily="34" charset="0"/>
                <a:cs typeface="Arial" panose="020B0604020202020204" pitchFamily="34" charset="0"/>
              </a:rPr>
              <a:t>Three</a:t>
            </a:r>
            <a:r>
              <a:rPr lang="en-GB" sz="2000" dirty="0">
                <a:latin typeface="Arial" panose="020B0604020202020204" pitchFamily="34" charset="0"/>
                <a:cs typeface="Arial" panose="020B0604020202020204" pitchFamily="34" charset="0"/>
              </a:rPr>
              <a:t> case vignettes</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were</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developed</a:t>
            </a:r>
            <a:r>
              <a:rPr lang="en-GB" sz="2000" dirty="0">
                <a:latin typeface="Arial" panose="020B0604020202020204" pitchFamily="34" charset="0"/>
                <a:cs typeface="Arial" panose="020B0604020202020204" pitchFamily="34" charset="0"/>
              </a:rPr>
              <a:t>: </a:t>
            </a:r>
            <a:endParaRPr lang="pl-PL" sz="2000" dirty="0">
              <a:latin typeface="Arial" panose="020B0604020202020204" pitchFamily="34" charset="0"/>
              <a:cs typeface="Arial" panose="020B0604020202020204" pitchFamily="34" charset="0"/>
            </a:endParaRPr>
          </a:p>
          <a:p>
            <a:pPr lvl="1" algn="just">
              <a:buFont typeface="Arial" panose="020B0604020202020204" pitchFamily="34" charset="0"/>
              <a:buChar char="•"/>
            </a:pPr>
            <a:r>
              <a:rPr lang="en-GB" sz="2000" b="1" dirty="0">
                <a:latin typeface="Arial" panose="020B0604020202020204" pitchFamily="34" charset="0"/>
                <a:cs typeface="Arial" panose="020B0604020202020204" pitchFamily="34" charset="0"/>
              </a:rPr>
              <a:t>advanced COPD</a:t>
            </a:r>
            <a:endParaRPr lang="pl-PL" sz="2000" b="1" dirty="0">
              <a:latin typeface="Arial" panose="020B0604020202020204" pitchFamily="34" charset="0"/>
              <a:cs typeface="Arial" panose="020B0604020202020204" pitchFamily="34" charset="0"/>
            </a:endParaRPr>
          </a:p>
          <a:p>
            <a:pPr lvl="1" algn="just">
              <a:buFont typeface="Arial" panose="020B0604020202020204" pitchFamily="34" charset="0"/>
              <a:buChar char="•"/>
            </a:pPr>
            <a:r>
              <a:rPr lang="en-GB" sz="2000" b="1" dirty="0">
                <a:latin typeface="Arial" panose="020B0604020202020204" pitchFamily="34" charset="0"/>
                <a:cs typeface="Arial" panose="020B0604020202020204" pitchFamily="34" charset="0"/>
              </a:rPr>
              <a:t>fibrotic ILD (</a:t>
            </a:r>
            <a:r>
              <a:rPr lang="en-GB" sz="2000" b="1" dirty="0" err="1">
                <a:latin typeface="Arial" panose="020B0604020202020204" pitchFamily="34" charset="0"/>
                <a:cs typeface="Arial" panose="020B0604020202020204" pitchFamily="34" charset="0"/>
              </a:rPr>
              <a:t>fILD</a:t>
            </a:r>
            <a:r>
              <a:rPr lang="en-GB" sz="2000" b="1" dirty="0">
                <a:latin typeface="Arial" panose="020B0604020202020204" pitchFamily="34" charset="0"/>
                <a:cs typeface="Arial" panose="020B0604020202020204" pitchFamily="34" charset="0"/>
              </a:rPr>
              <a:t>)</a:t>
            </a:r>
            <a:endParaRPr lang="pl-PL" sz="2000" b="1" dirty="0">
              <a:latin typeface="Arial" panose="020B0604020202020204" pitchFamily="34" charset="0"/>
              <a:cs typeface="Arial" panose="020B0604020202020204" pitchFamily="34" charset="0"/>
            </a:endParaRPr>
          </a:p>
          <a:p>
            <a:pPr lvl="1" algn="just">
              <a:buFont typeface="Arial" panose="020B0604020202020204" pitchFamily="34" charset="0"/>
              <a:buChar char="•"/>
            </a:pPr>
            <a:r>
              <a:rPr lang="en-GB" sz="2000" b="1" dirty="0">
                <a:latin typeface="Arial" panose="020B0604020202020204" pitchFamily="34" charset="0"/>
                <a:cs typeface="Arial" panose="020B0604020202020204" pitchFamily="34" charset="0"/>
              </a:rPr>
              <a:t>lung cancer (LC)</a:t>
            </a:r>
            <a:r>
              <a:rPr lang="en-US" sz="2000" dirty="0">
                <a:latin typeface="Arial" panose="020B0604020202020204" pitchFamily="34" charset="0"/>
                <a:cs typeface="Arial" panose="020B0604020202020204" pitchFamily="34" charset="0"/>
              </a:rPr>
              <a:t> </a:t>
            </a:r>
            <a:endParaRPr lang="pl-PL" sz="2000" dirty="0">
              <a:latin typeface="Arial" panose="020B0604020202020204" pitchFamily="34" charset="0"/>
              <a:cs typeface="Arial" panose="020B0604020202020204" pitchFamily="34" charset="0"/>
            </a:endParaRPr>
          </a:p>
          <a:p>
            <a:pPr lvl="1" algn="just">
              <a:buFont typeface="Arial" panose="020B0604020202020204" pitchFamily="34" charset="0"/>
              <a:buChar char="•"/>
            </a:pPr>
            <a:endParaRPr lang="pl-PL" sz="2000" dirty="0">
              <a:latin typeface="Arial" panose="020B0604020202020204" pitchFamily="34" charset="0"/>
              <a:cs typeface="Arial" panose="020B0604020202020204" pitchFamily="34" charset="0"/>
            </a:endParaRPr>
          </a:p>
          <a:p>
            <a:pPr algn="just">
              <a:buFont typeface="Arial" panose="020B0604020202020204" pitchFamily="34" charset="0"/>
              <a:buChar char="•"/>
            </a:pPr>
            <a:r>
              <a:rPr lang="pl-PL" sz="2000" dirty="0" err="1">
                <a:latin typeface="Arial" panose="020B0604020202020204" pitchFamily="34" charset="0"/>
                <a:cs typeface="Arial" panose="020B0604020202020204" pitchFamily="34" charset="0"/>
              </a:rPr>
              <a:t>Each</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patient</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presented</a:t>
            </a:r>
            <a:r>
              <a:rPr lang="pl-PL" sz="2000" dirty="0">
                <a:latin typeface="Arial" panose="020B0604020202020204" pitchFamily="34" charset="0"/>
                <a:cs typeface="Arial" panose="020B0604020202020204" pitchFamily="34" charset="0"/>
              </a:rPr>
              <a:t> with </a:t>
            </a:r>
            <a:r>
              <a:rPr lang="pl-PL" sz="2000" b="1" dirty="0" err="1">
                <a:latin typeface="Arial" panose="020B0604020202020204" pitchFamily="34" charset="0"/>
                <a:cs typeface="Arial" panose="020B0604020202020204" pitchFamily="34" charset="0"/>
              </a:rPr>
              <a:t>mMRC</a:t>
            </a:r>
            <a:r>
              <a:rPr lang="pl-PL" sz="2000" b="1" dirty="0">
                <a:latin typeface="Arial" panose="020B0604020202020204" pitchFamily="34" charset="0"/>
                <a:cs typeface="Arial" panose="020B0604020202020204" pitchFamily="34" charset="0"/>
              </a:rPr>
              <a:t> </a:t>
            </a:r>
            <a:r>
              <a:rPr lang="pl-PL" sz="2000" b="1" dirty="0" err="1">
                <a:latin typeface="Arial" panose="020B0604020202020204" pitchFamily="34" charset="0"/>
                <a:cs typeface="Arial" panose="020B0604020202020204" pitchFamily="34" charset="0"/>
              </a:rPr>
              <a:t>scale</a:t>
            </a:r>
            <a:r>
              <a:rPr lang="pl-PL" sz="2000" b="1" dirty="0">
                <a:latin typeface="Arial" panose="020B0604020202020204" pitchFamily="34" charset="0"/>
                <a:cs typeface="Arial" panose="020B0604020202020204" pitchFamily="34" charset="0"/>
              </a:rPr>
              <a:t> 3-4 </a:t>
            </a:r>
            <a:r>
              <a:rPr lang="pl-PL" sz="2000" b="1" dirty="0" err="1">
                <a:latin typeface="Arial" panose="020B0604020202020204" pitchFamily="34" charset="0"/>
                <a:cs typeface="Arial" panose="020B0604020202020204" pitchFamily="34" charset="0"/>
              </a:rPr>
              <a:t>breathlessness</a:t>
            </a:r>
            <a:r>
              <a:rPr lang="pl-PL" sz="2000" b="1" dirty="0">
                <a:latin typeface="Arial" panose="020B0604020202020204" pitchFamily="34" charset="0"/>
                <a:cs typeface="Arial" panose="020B0604020202020204" pitchFamily="34" charset="0"/>
              </a:rPr>
              <a:t> </a:t>
            </a:r>
            <a:endParaRPr lang="en-GB" sz="2000" b="1" dirty="0">
              <a:latin typeface="Arial" panose="020B0604020202020204" pitchFamily="34" charset="0"/>
              <a:cs typeface="Arial" panose="020B0604020202020204" pitchFamily="34" charset="0"/>
            </a:endParaRPr>
          </a:p>
          <a:p>
            <a:pPr algn="just"/>
            <a:r>
              <a:rPr lang="pl-PL" sz="2000" dirty="0">
                <a:latin typeface="Arial" panose="020B0604020202020204" pitchFamily="34" charset="0"/>
                <a:cs typeface="Arial" panose="020B0604020202020204" pitchFamily="34" charset="0"/>
              </a:rPr>
              <a:t>(3 = </a:t>
            </a:r>
            <a:r>
              <a:rPr lang="pl-PL" sz="2000" dirty="0" err="1">
                <a:latin typeface="Arial" panose="020B0604020202020204" pitchFamily="34" charset="0"/>
                <a:cs typeface="Arial" panose="020B0604020202020204" pitchFamily="34" charset="0"/>
              </a:rPr>
              <a:t>Stops</a:t>
            </a:r>
            <a:r>
              <a:rPr lang="pl-PL" sz="2000" dirty="0">
                <a:latin typeface="Arial" panose="020B0604020202020204" pitchFamily="34" charset="0"/>
                <a:cs typeface="Arial" panose="020B0604020202020204" pitchFamily="34" charset="0"/>
              </a:rPr>
              <a:t> for </a:t>
            </a:r>
            <a:r>
              <a:rPr lang="pl-PL" sz="2000" dirty="0" err="1">
                <a:latin typeface="Arial" panose="020B0604020202020204" pitchFamily="34" charset="0"/>
                <a:cs typeface="Arial" panose="020B0604020202020204" pitchFamily="34" charset="0"/>
              </a:rPr>
              <a:t>breath</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after</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walking</a:t>
            </a:r>
            <a:r>
              <a:rPr lang="pl-PL" sz="2000" dirty="0">
                <a:latin typeface="Arial" panose="020B0604020202020204" pitchFamily="34" charset="0"/>
                <a:cs typeface="Arial" panose="020B0604020202020204" pitchFamily="34" charset="0"/>
              </a:rPr>
              <a:t> 100 </a:t>
            </a:r>
            <a:r>
              <a:rPr lang="pl-PL" sz="2000" dirty="0" err="1">
                <a:latin typeface="Arial" panose="020B0604020202020204" pitchFamily="34" charset="0"/>
                <a:cs typeface="Arial" panose="020B0604020202020204" pitchFamily="34" charset="0"/>
              </a:rPr>
              <a:t>yards</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or</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after</a:t>
            </a:r>
            <a:r>
              <a:rPr lang="pl-PL" sz="2000" dirty="0">
                <a:latin typeface="Arial" panose="020B0604020202020204" pitchFamily="34" charset="0"/>
                <a:cs typeface="Arial" panose="020B0604020202020204" pitchFamily="34" charset="0"/>
              </a:rPr>
              <a:t> a </a:t>
            </a:r>
            <a:r>
              <a:rPr lang="pl-PL" sz="2000" dirty="0" err="1">
                <a:latin typeface="Arial" panose="020B0604020202020204" pitchFamily="34" charset="0"/>
                <a:cs typeface="Arial" panose="020B0604020202020204" pitchFamily="34" charset="0"/>
              </a:rPr>
              <a:t>few</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minutes</a:t>
            </a:r>
            <a:r>
              <a:rPr lang="pl-PL" sz="2000" dirty="0">
                <a:latin typeface="Arial" panose="020B0604020202020204" pitchFamily="34" charset="0"/>
                <a:cs typeface="Arial" panose="020B0604020202020204" pitchFamily="34" charset="0"/>
              </a:rPr>
              <a:t> on </a:t>
            </a:r>
            <a:r>
              <a:rPr lang="pl-PL" sz="2000" dirty="0" err="1">
                <a:latin typeface="Arial" panose="020B0604020202020204" pitchFamily="34" charset="0"/>
                <a:cs typeface="Arial" panose="020B0604020202020204" pitchFamily="34" charset="0"/>
              </a:rPr>
              <a:t>level</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ground</a:t>
            </a:r>
            <a:r>
              <a:rPr lang="pl-PL" sz="2000" dirty="0">
                <a:latin typeface="Arial" panose="020B0604020202020204" pitchFamily="34" charset="0"/>
                <a:cs typeface="Arial" panose="020B0604020202020204" pitchFamily="34" charset="0"/>
              </a:rPr>
              <a:t>; 4 = Too </a:t>
            </a:r>
            <a:r>
              <a:rPr lang="pl-PL" sz="2000" dirty="0" err="1">
                <a:latin typeface="Arial" panose="020B0604020202020204" pitchFamily="34" charset="0"/>
                <a:cs typeface="Arial" panose="020B0604020202020204" pitchFamily="34" charset="0"/>
              </a:rPr>
              <a:t>breathless</a:t>
            </a:r>
            <a:r>
              <a:rPr lang="pl-PL" sz="2000" dirty="0">
                <a:latin typeface="Arial" panose="020B0604020202020204" pitchFamily="34" charset="0"/>
                <a:cs typeface="Arial" panose="020B0604020202020204" pitchFamily="34" charset="0"/>
              </a:rPr>
              <a:t> to </a:t>
            </a:r>
            <a:r>
              <a:rPr lang="pl-PL" sz="2000" dirty="0" err="1">
                <a:latin typeface="Arial" panose="020B0604020202020204" pitchFamily="34" charset="0"/>
                <a:cs typeface="Arial" panose="020B0604020202020204" pitchFamily="34" charset="0"/>
              </a:rPr>
              <a:t>leave</a:t>
            </a:r>
            <a:r>
              <a:rPr lang="pl-PL" sz="2000" dirty="0">
                <a:latin typeface="Arial" panose="020B0604020202020204" pitchFamily="34" charset="0"/>
                <a:cs typeface="Arial" panose="020B0604020202020204" pitchFamily="34" charset="0"/>
              </a:rPr>
              <a:t> the </a:t>
            </a:r>
            <a:r>
              <a:rPr lang="pl-PL" sz="2000" dirty="0" err="1">
                <a:latin typeface="Arial" panose="020B0604020202020204" pitchFamily="34" charset="0"/>
                <a:cs typeface="Arial" panose="020B0604020202020204" pitchFamily="34" charset="0"/>
              </a:rPr>
              <a:t>house</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or</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breathless</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when</a:t>
            </a:r>
            <a:r>
              <a:rPr lang="pl-PL" sz="2000" dirty="0">
                <a:latin typeface="Arial" panose="020B0604020202020204" pitchFamily="34" charset="0"/>
                <a:cs typeface="Arial" panose="020B0604020202020204" pitchFamily="34" charset="0"/>
              </a:rPr>
              <a:t> dressing/</a:t>
            </a:r>
            <a:r>
              <a:rPr lang="pl-PL" sz="2000" dirty="0" err="1">
                <a:latin typeface="Arial" panose="020B0604020202020204" pitchFamily="34" charset="0"/>
                <a:cs typeface="Arial" panose="020B0604020202020204" pitchFamily="34" charset="0"/>
              </a:rPr>
              <a:t>undressing</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despite</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optimal</a:t>
            </a:r>
            <a:r>
              <a:rPr lang="pl-PL" sz="2000" dirty="0">
                <a:latin typeface="Arial" panose="020B0604020202020204" pitchFamily="34" charset="0"/>
                <a:cs typeface="Arial" panose="020B0604020202020204" pitchFamily="34" charset="0"/>
              </a:rPr>
              <a:t> management of the </a:t>
            </a:r>
            <a:r>
              <a:rPr lang="pl-PL" sz="2000" dirty="0" err="1">
                <a:latin typeface="Arial" panose="020B0604020202020204" pitchFamily="34" charset="0"/>
                <a:cs typeface="Arial" panose="020B0604020202020204" pitchFamily="34" charset="0"/>
              </a:rPr>
              <a:t>underlying</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disease</a:t>
            </a:r>
            <a:endParaRPr lang="pl-PL" sz="2000" dirty="0">
              <a:latin typeface="Arial" panose="020B0604020202020204" pitchFamily="34" charset="0"/>
              <a:cs typeface="Arial" panose="020B0604020202020204" pitchFamily="34" charset="0"/>
            </a:endParaRPr>
          </a:p>
          <a:p>
            <a:pPr algn="just">
              <a:buFont typeface="Arial" panose="020B0604020202020204" pitchFamily="34" charset="0"/>
              <a:buChar char="•"/>
            </a:pPr>
            <a:endParaRPr lang="pl-PL" sz="2000" dirty="0">
              <a:latin typeface="Arial" panose="020B0604020202020204" pitchFamily="34" charset="0"/>
              <a:cs typeface="Arial" panose="020B0604020202020204" pitchFamily="34" charset="0"/>
            </a:endParaRPr>
          </a:p>
          <a:p>
            <a:pPr algn="just">
              <a:buFont typeface="Arial" panose="020B0604020202020204" pitchFamily="34" charset="0"/>
              <a:buChar char="•"/>
            </a:pPr>
            <a:r>
              <a:rPr lang="pl-PL" sz="2000" dirty="0" err="1">
                <a:latin typeface="Arial" panose="020B0604020202020204" pitchFamily="34" charset="0"/>
                <a:cs typeface="Arial" panose="020B0604020202020204" pitchFamily="34" charset="0"/>
              </a:rPr>
              <a:t>Current</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anxiety</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or</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depression</a:t>
            </a:r>
            <a:r>
              <a:rPr lang="pl-PL" sz="2000" dirty="0">
                <a:latin typeface="Arial" panose="020B0604020202020204" pitchFamily="34" charset="0"/>
                <a:cs typeface="Arial" panose="020B0604020202020204" pitchFamily="34" charset="0"/>
              </a:rPr>
              <a:t> not </a:t>
            </a:r>
            <a:r>
              <a:rPr lang="pl-PL" sz="2000" dirty="0" err="1">
                <a:latin typeface="Arial" panose="020B0604020202020204" pitchFamily="34" charset="0"/>
                <a:cs typeface="Arial" panose="020B0604020202020204" pitchFamily="34" charset="0"/>
              </a:rPr>
              <a:t>indicated</a:t>
            </a:r>
            <a:r>
              <a:rPr lang="pl-PL" sz="2000" dirty="0">
                <a:latin typeface="Arial" panose="020B0604020202020204" pitchFamily="34" charset="0"/>
                <a:cs typeface="Arial" panose="020B0604020202020204" pitchFamily="34" charset="0"/>
              </a:rPr>
              <a:t> in </a:t>
            </a:r>
            <a:r>
              <a:rPr lang="pl-PL" sz="2000" dirty="0" err="1">
                <a:latin typeface="Arial" panose="020B0604020202020204" pitchFamily="34" charset="0"/>
                <a:cs typeface="Arial" panose="020B0604020202020204" pitchFamily="34" charset="0"/>
              </a:rPr>
              <a:t>any</a:t>
            </a:r>
            <a:r>
              <a:rPr lang="pl-PL" sz="2000" dirty="0">
                <a:latin typeface="Arial" panose="020B0604020202020204" pitchFamily="34" charset="0"/>
                <a:cs typeface="Arial" panose="020B0604020202020204" pitchFamily="34" charset="0"/>
              </a:rPr>
              <a:t> of the </a:t>
            </a:r>
            <a:r>
              <a:rPr lang="pl-PL" sz="2000" dirty="0" err="1">
                <a:latin typeface="Arial" panose="020B0604020202020204" pitchFamily="34" charset="0"/>
                <a:cs typeface="Arial" panose="020B0604020202020204" pitchFamily="34" charset="0"/>
              </a:rPr>
              <a:t>three</a:t>
            </a:r>
            <a:r>
              <a:rPr lang="pl-PL" sz="2000" dirty="0">
                <a:latin typeface="Arial" panose="020B0604020202020204" pitchFamily="34" charset="0"/>
                <a:cs typeface="Arial" panose="020B0604020202020204" pitchFamily="34" charset="0"/>
              </a:rPr>
              <a:t> </a:t>
            </a:r>
            <a:r>
              <a:rPr lang="pl-PL" sz="2000" dirty="0" err="1">
                <a:latin typeface="Arial" panose="020B0604020202020204" pitchFamily="34" charset="0"/>
                <a:cs typeface="Arial" panose="020B0604020202020204" pitchFamily="34" charset="0"/>
              </a:rPr>
              <a:t>vignettes</a:t>
            </a:r>
            <a:endParaRPr lang="pl-PL" sz="2000" dirty="0">
              <a:latin typeface="Arial" panose="020B0604020202020204" pitchFamily="34" charset="0"/>
              <a:cs typeface="Arial" panose="020B0604020202020204" pitchFamily="34" charset="0"/>
            </a:endParaRPr>
          </a:p>
          <a:p>
            <a:pPr algn="just">
              <a:buFont typeface="Arial" panose="020B0604020202020204" pitchFamily="34" charset="0"/>
              <a:buChar char="•"/>
            </a:pPr>
            <a:endParaRPr lang="pl-PL" sz="2000" dirty="0">
              <a:latin typeface="Arial" panose="020B0604020202020204" pitchFamily="34" charset="0"/>
              <a:cs typeface="Arial" panose="020B0604020202020204" pitchFamily="34" charset="0"/>
            </a:endParaRPr>
          </a:p>
          <a:p>
            <a:pPr algn="just">
              <a:buFont typeface="Arial" panose="020B0604020202020204" pitchFamily="34" charset="0"/>
              <a:buChar char="•"/>
            </a:pPr>
            <a:r>
              <a:rPr lang="en-GB" sz="2000" dirty="0">
                <a:latin typeface="Arial" panose="020B0604020202020204" pitchFamily="34" charset="0"/>
                <a:cs typeface="Arial" panose="020B0604020202020204" pitchFamily="34" charset="0"/>
              </a:rPr>
              <a:t>Preferred management indicated on Likert scales</a:t>
            </a:r>
            <a:endParaRPr lang="pl-PL" sz="2000" dirty="0">
              <a:latin typeface="Arial" panose="020B0604020202020204" pitchFamily="34" charset="0"/>
              <a:cs typeface="Arial" panose="020B0604020202020204" pitchFamily="34" charset="0"/>
            </a:endParaRPr>
          </a:p>
        </p:txBody>
      </p:sp>
      <p:sp>
        <p:nvSpPr>
          <p:cNvPr id="3" name="Title 1">
            <a:extLst>
              <a:ext uri="{FF2B5EF4-FFF2-40B4-BE49-F238E27FC236}">
                <a16:creationId xmlns:a16="http://schemas.microsoft.com/office/drawing/2014/main" id="{F9451D5C-83CC-1350-D34F-E25D7D26257D}"/>
              </a:ext>
            </a:extLst>
          </p:cNvPr>
          <p:cNvSpPr txBox="1">
            <a:spLocks/>
          </p:cNvSpPr>
          <p:nvPr/>
        </p:nvSpPr>
        <p:spPr>
          <a:xfrm>
            <a:off x="997998" y="368660"/>
            <a:ext cx="10160000" cy="540060"/>
          </a:xfrm>
          <a:prstGeom prst="rect">
            <a:avLst/>
          </a:prstGeom>
        </p:spPr>
        <p:txBody>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pl-PL" kern="0" dirty="0" err="1"/>
              <a:t>Methods</a:t>
            </a:r>
            <a:r>
              <a:rPr lang="pl-PL" kern="0" dirty="0"/>
              <a:t> (2)</a:t>
            </a:r>
            <a:endParaRPr lang="en-GB" kern="0" dirty="0"/>
          </a:p>
        </p:txBody>
      </p:sp>
      <p:sp>
        <p:nvSpPr>
          <p:cNvPr id="4" name="TextBox 7">
            <a:extLst>
              <a:ext uri="{FF2B5EF4-FFF2-40B4-BE49-F238E27FC236}">
                <a16:creationId xmlns:a16="http://schemas.microsoft.com/office/drawing/2014/main" id="{038C69A8-6776-A466-600E-A1551F25C8A5}"/>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41571055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Prostokąt 21">
            <a:extLst>
              <a:ext uri="{FF2B5EF4-FFF2-40B4-BE49-F238E27FC236}">
                <a16:creationId xmlns:a16="http://schemas.microsoft.com/office/drawing/2014/main" id="{E73EAE13-74CC-4783-BF89-8FAC65222A33}"/>
              </a:ext>
            </a:extLst>
          </p:cNvPr>
          <p:cNvSpPr/>
          <p:nvPr/>
        </p:nvSpPr>
        <p:spPr>
          <a:xfrm>
            <a:off x="3719736" y="5982914"/>
            <a:ext cx="7598504" cy="338554"/>
          </a:xfrm>
          <a:prstGeom prst="rect">
            <a:avLst/>
          </a:prstGeom>
        </p:spPr>
        <p:txBody>
          <a:bodyPr wrap="square">
            <a:spAutoFit/>
          </a:bodyPr>
          <a:lstStyle/>
          <a:p>
            <a:r>
              <a:rPr lang="pl-PL" sz="1600" i="1" dirty="0">
                <a:solidFill>
                  <a:srgbClr val="212121"/>
                </a:solidFill>
              </a:rPr>
              <a:t>Krajnik M, Hepgul N, </a:t>
            </a:r>
            <a:r>
              <a:rPr lang="pl-PL" sz="1600" i="1" dirty="0" err="1">
                <a:solidFill>
                  <a:srgbClr val="212121"/>
                </a:solidFill>
              </a:rPr>
              <a:t>Wilcock</a:t>
            </a:r>
            <a:r>
              <a:rPr lang="pl-PL" sz="1600" i="1" dirty="0">
                <a:solidFill>
                  <a:srgbClr val="212121"/>
                </a:solidFill>
              </a:rPr>
              <a:t> A, et al. BMC </a:t>
            </a:r>
            <a:r>
              <a:rPr lang="pl-PL" sz="1600" i="1" dirty="0" err="1">
                <a:solidFill>
                  <a:srgbClr val="212121"/>
                </a:solidFill>
              </a:rPr>
              <a:t>Pulm</a:t>
            </a:r>
            <a:r>
              <a:rPr lang="pl-PL" sz="1600" i="1" dirty="0">
                <a:solidFill>
                  <a:srgbClr val="212121"/>
                </a:solidFill>
              </a:rPr>
              <a:t> Med. 2022;22(1):41.</a:t>
            </a:r>
            <a:endParaRPr lang="pl-PL" sz="1600" i="1" dirty="0"/>
          </a:p>
        </p:txBody>
      </p:sp>
      <p:sp>
        <p:nvSpPr>
          <p:cNvPr id="2" name="Prostokąt 1">
            <a:extLst>
              <a:ext uri="{FF2B5EF4-FFF2-40B4-BE49-F238E27FC236}">
                <a16:creationId xmlns:a16="http://schemas.microsoft.com/office/drawing/2014/main" id="{15AC2A7A-5821-42C7-B1A7-EC30113086BA}"/>
              </a:ext>
            </a:extLst>
          </p:cNvPr>
          <p:cNvSpPr/>
          <p:nvPr/>
        </p:nvSpPr>
        <p:spPr>
          <a:xfrm>
            <a:off x="391160" y="600561"/>
            <a:ext cx="11409680" cy="1600438"/>
          </a:xfrm>
          <a:prstGeom prst="rect">
            <a:avLst/>
          </a:prstGeom>
          <a:ln w="19050">
            <a:solidFill>
              <a:srgbClr val="7030A0"/>
            </a:solidFill>
          </a:ln>
        </p:spPr>
        <p:txBody>
          <a:bodyPr wrap="square">
            <a:spAutoFit/>
          </a:bodyPr>
          <a:lstStyle/>
          <a:p>
            <a:pPr>
              <a:spcBef>
                <a:spcPts val="1200"/>
              </a:spcBef>
              <a:spcAft>
                <a:spcPts val="0"/>
              </a:spcAft>
            </a:pPr>
            <a:r>
              <a:rPr lang="en-US" sz="1400" b="1" dirty="0">
                <a:solidFill>
                  <a:srgbClr val="333333"/>
                </a:solidFill>
                <a:latin typeface="Arial" panose="020B0604020202020204" pitchFamily="34" charset="0"/>
                <a:ea typeface="Times New Roman" panose="02020603050405020304" pitchFamily="18" charset="0"/>
                <a:cs typeface="Arial" panose="020B0604020202020204" pitchFamily="34" charset="0"/>
              </a:rPr>
              <a:t>MARTIN </a:t>
            </a:r>
            <a:endParaRPr lang="pl-PL" sz="1400" dirty="0">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n-US" sz="1400" b="1" dirty="0">
                <a:latin typeface="Arial" panose="020B0604020202020204" pitchFamily="34" charset="0"/>
                <a:ea typeface="MS Mincho" panose="02020609040205080304" pitchFamily="49" charset="-128"/>
                <a:cs typeface="Arial" panose="020B0604020202020204" pitchFamily="34" charset="0"/>
              </a:rPr>
              <a:t>Martin is a 75 year old man who is an ex-smoker with very severe COPD (i.e. GOLD grade 4, group D), treated optimally according to the GOLD guidelines (2019). He has been prescribed home </a:t>
            </a:r>
            <a:r>
              <a:rPr lang="en-US" sz="1400" b="1" dirty="0" err="1">
                <a:latin typeface="Arial" panose="020B0604020202020204" pitchFamily="34" charset="0"/>
                <a:ea typeface="MS Mincho" panose="02020609040205080304" pitchFamily="49" charset="-128"/>
                <a:cs typeface="Arial" panose="020B0604020202020204" pitchFamily="34" charset="0"/>
              </a:rPr>
              <a:t>nebulisers</a:t>
            </a:r>
            <a:r>
              <a:rPr lang="en-US" sz="1400" b="1" dirty="0">
                <a:latin typeface="Arial" panose="020B0604020202020204" pitchFamily="34" charset="0"/>
                <a:ea typeface="MS Mincho" panose="02020609040205080304" pitchFamily="49" charset="-128"/>
                <a:cs typeface="Arial" panose="020B0604020202020204" pitchFamily="34" charset="0"/>
              </a:rPr>
              <a:t> and long-term oxygen therapy (LTOT) for the past 8 months. His FEV1 is 0.8L (27% predicted), SpO2 is 91% on 2L/min O2, and he is currently normocapnic. </a:t>
            </a:r>
            <a:endParaRPr lang="pl-PL" sz="1400" dirty="0">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n-US" sz="1400" b="1" dirty="0">
                <a:latin typeface="Arial" panose="020B0604020202020204" pitchFamily="34" charset="0"/>
                <a:ea typeface="MS Mincho" panose="02020609040205080304" pitchFamily="49" charset="-128"/>
                <a:cs typeface="Arial" panose="020B0604020202020204" pitchFamily="34" charset="0"/>
              </a:rPr>
              <a:t> Last winter Martin needed non-invasive ventilation for acute hypercapnic respiratory failure, but he has never been intubated. Martin is now breathless at rest, and severely deconditioned. His breathlessness becomes intolerable after just a few steps, even using ambulatory oxygen, and he can no longer walk across the room unaided. </a:t>
            </a:r>
            <a:endParaRPr lang="pl-PL" sz="1400" dirty="0">
              <a:latin typeface="Arial" panose="020B0604020202020204" pitchFamily="34" charset="0"/>
              <a:ea typeface="MS Mincho" panose="02020609040205080304" pitchFamily="49" charset="-128"/>
              <a:cs typeface="Arial" panose="020B0604020202020204" pitchFamily="34" charset="0"/>
            </a:endParaRPr>
          </a:p>
        </p:txBody>
      </p:sp>
      <p:sp>
        <p:nvSpPr>
          <p:cNvPr id="7" name="Prostokąt 6">
            <a:extLst>
              <a:ext uri="{FF2B5EF4-FFF2-40B4-BE49-F238E27FC236}">
                <a16:creationId xmlns:a16="http://schemas.microsoft.com/office/drawing/2014/main" id="{1726615E-C835-4AAB-BCBB-F420C0D61FF8}"/>
              </a:ext>
            </a:extLst>
          </p:cNvPr>
          <p:cNvSpPr/>
          <p:nvPr/>
        </p:nvSpPr>
        <p:spPr>
          <a:xfrm>
            <a:off x="391160" y="2665738"/>
            <a:ext cx="11409680" cy="1559722"/>
          </a:xfrm>
          <a:prstGeom prst="rect">
            <a:avLst/>
          </a:prstGeom>
          <a:ln w="19050">
            <a:solidFill>
              <a:srgbClr val="7030A0"/>
            </a:solidFill>
          </a:ln>
        </p:spPr>
        <p:txBody>
          <a:bodyPr wrap="square">
            <a:spAutoFit/>
          </a:bodyPr>
          <a:lstStyle/>
          <a:p>
            <a:pPr>
              <a:lnSpc>
                <a:spcPct val="115000"/>
              </a:lnSpc>
              <a:spcAft>
                <a:spcPts val="0"/>
              </a:spcAft>
            </a:pPr>
            <a:r>
              <a:rPr lang="en-US" sz="1400" b="1" dirty="0">
                <a:solidFill>
                  <a:srgbClr val="333333"/>
                </a:solidFill>
                <a:latin typeface="Arial" panose="020B0604020202020204" pitchFamily="34" charset="0"/>
                <a:ea typeface="Times New Roman" panose="02020603050405020304" pitchFamily="18" charset="0"/>
                <a:cs typeface="Arial" panose="020B0604020202020204" pitchFamily="34" charset="0"/>
              </a:rPr>
              <a:t>TONY</a:t>
            </a:r>
            <a:endParaRPr lang="pl-PL" sz="1400" dirty="0">
              <a:latin typeface="Arial" panose="020B0604020202020204" pitchFamily="34" charset="0"/>
              <a:ea typeface="MS Mincho" panose="02020609040205080304" pitchFamily="49" charset="-128"/>
              <a:cs typeface="Arial" panose="020B0604020202020204" pitchFamily="34" charset="0"/>
            </a:endParaRPr>
          </a:p>
          <a:p>
            <a:pPr>
              <a:lnSpc>
                <a:spcPct val="115000"/>
              </a:lnSpc>
              <a:spcAft>
                <a:spcPts val="1000"/>
              </a:spcAft>
            </a:pPr>
            <a:r>
              <a:rPr lang="en-US" sz="1400" b="1" dirty="0">
                <a:solidFill>
                  <a:srgbClr val="333333"/>
                </a:solidFill>
                <a:latin typeface="Arial" panose="020B0604020202020204" pitchFamily="34" charset="0"/>
                <a:ea typeface="Times New Roman" panose="02020603050405020304" pitchFamily="18" charset="0"/>
                <a:cs typeface="Arial" panose="020B0604020202020204" pitchFamily="34" charset="0"/>
              </a:rPr>
              <a:t>Tony is a 61 year old man with severe idiopathic pulmonary fibrosis (IPF) still on antifibrotic treatment. His FVC is 50% predicted, DLCO 32% predicted and SpO2 is currently 92% at rest. He has no history of heart disease, anxiety or depression. Tony identifies worsening breathlessness as his main concern. Although not breathless at rest, he now struggles with breathlessness when walking, bathing, or speaking. Tony had been prescribed oxygen during a recent hospital admission but did not find that it helped his breathlessness.</a:t>
            </a:r>
            <a:endParaRPr lang="pl-PL" sz="1400" dirty="0">
              <a:latin typeface="Arial" panose="020B0604020202020204" pitchFamily="34" charset="0"/>
              <a:ea typeface="MS Mincho" panose="02020609040205080304" pitchFamily="49" charset="-128"/>
              <a:cs typeface="Arial" panose="020B0604020202020204" pitchFamily="34" charset="0"/>
            </a:endParaRPr>
          </a:p>
        </p:txBody>
      </p:sp>
      <p:sp>
        <p:nvSpPr>
          <p:cNvPr id="8" name="Prostokąt 7">
            <a:extLst>
              <a:ext uri="{FF2B5EF4-FFF2-40B4-BE49-F238E27FC236}">
                <a16:creationId xmlns:a16="http://schemas.microsoft.com/office/drawing/2014/main" id="{453B324B-F4E9-4319-8973-70264C78D523}"/>
              </a:ext>
            </a:extLst>
          </p:cNvPr>
          <p:cNvSpPr/>
          <p:nvPr/>
        </p:nvSpPr>
        <p:spPr>
          <a:xfrm>
            <a:off x="391160" y="4572296"/>
            <a:ext cx="11409680" cy="954107"/>
          </a:xfrm>
          <a:prstGeom prst="rect">
            <a:avLst/>
          </a:prstGeom>
          <a:ln w="19050">
            <a:solidFill>
              <a:srgbClr val="7030A0"/>
            </a:solidFill>
          </a:ln>
        </p:spPr>
        <p:txBody>
          <a:bodyPr wrap="square">
            <a:spAutoFit/>
          </a:bodyPr>
          <a:lstStyle/>
          <a:p>
            <a:pPr>
              <a:spcAft>
                <a:spcPts val="0"/>
              </a:spcAft>
            </a:pPr>
            <a:r>
              <a:rPr lang="en-US" sz="1400" b="1" dirty="0">
                <a:solidFill>
                  <a:srgbClr val="333333"/>
                </a:solidFill>
                <a:latin typeface="Arial" panose="020B0604020202020204" pitchFamily="34" charset="0"/>
                <a:ea typeface="Times New Roman" panose="02020603050405020304" pitchFamily="18" charset="0"/>
                <a:cs typeface="Arial" panose="020B0604020202020204" pitchFamily="34" charset="0"/>
              </a:rPr>
              <a:t>HELENA </a:t>
            </a:r>
            <a:endParaRPr lang="pl-PL" sz="1400" dirty="0">
              <a:latin typeface="Arial" panose="020B0604020202020204" pitchFamily="34" charset="0"/>
              <a:ea typeface="MS Mincho" panose="02020609040205080304" pitchFamily="49" charset="-128"/>
              <a:cs typeface="Arial" panose="020B0604020202020204" pitchFamily="34" charset="0"/>
            </a:endParaRPr>
          </a:p>
          <a:p>
            <a:pPr>
              <a:spcAft>
                <a:spcPts val="0"/>
              </a:spcAft>
            </a:pPr>
            <a:r>
              <a:rPr lang="en-US" sz="1400" b="1" dirty="0">
                <a:latin typeface="Arial" panose="020B0604020202020204" pitchFamily="34" charset="0"/>
                <a:ea typeface="MS Mincho" panose="02020609040205080304" pitchFamily="49" charset="-128"/>
                <a:cs typeface="Arial" panose="020B0604020202020204" pitchFamily="34" charset="0"/>
              </a:rPr>
              <a:t>Helena is an 82 year old woman with advanced (stage 4) lung cancer being cared for at home. Her SpO2 is 96% breathing room air. She has a poor performance status (ECOG 2-3). She is breathless at rest and she has found this increasingly distressing over the past 2 weeks. She has no history of heart disease, anxiety or depression.</a:t>
            </a:r>
            <a:endParaRPr lang="pl-PL" sz="1400" dirty="0">
              <a:latin typeface="Arial" panose="020B0604020202020204" pitchFamily="34" charset="0"/>
              <a:ea typeface="MS Mincho" panose="02020609040205080304" pitchFamily="49" charset="-128"/>
              <a:cs typeface="Arial" panose="020B0604020202020204" pitchFamily="34" charset="0"/>
            </a:endParaRPr>
          </a:p>
        </p:txBody>
      </p:sp>
      <p:sp>
        <p:nvSpPr>
          <p:cNvPr id="3" name="TextBox 7">
            <a:extLst>
              <a:ext uri="{FF2B5EF4-FFF2-40B4-BE49-F238E27FC236}">
                <a16:creationId xmlns:a16="http://schemas.microsoft.com/office/drawing/2014/main" id="{7824F93B-E2B8-EAEF-2EDC-D293620EF759}"/>
              </a:ext>
            </a:extLst>
          </p:cNvPr>
          <p:cNvSpPr txBox="1"/>
          <p:nvPr/>
        </p:nvSpPr>
        <p:spPr>
          <a:xfrm>
            <a:off x="4995313" y="6514687"/>
            <a:ext cx="2088232" cy="338554"/>
          </a:xfrm>
          <a:prstGeom prst="rect">
            <a:avLst/>
          </a:prstGeom>
          <a:solidFill>
            <a:schemeClr val="tx2">
              <a:lumMod val="75000"/>
            </a:schemeClr>
          </a:solidFill>
        </p:spPr>
        <p:txBody>
          <a:bodyPr wrap="square" rtlCol="0">
            <a:spAutoFit/>
          </a:bodyPr>
          <a:lstStyle/>
          <a:p>
            <a:r>
              <a:rPr lang="en-GB" sz="1600" dirty="0">
                <a:solidFill>
                  <a:schemeClr val="bg1"/>
                </a:solidFill>
                <a:highlight>
                  <a:srgbClr val="0000CC"/>
                </a:highlight>
              </a:rPr>
              <a:t>www.betterbreathe.eu</a:t>
            </a:r>
          </a:p>
        </p:txBody>
      </p:sp>
    </p:spTree>
    <p:extLst>
      <p:ext uri="{BB962C8B-B14F-4D97-AF65-F5344CB8AC3E}">
        <p14:creationId xmlns:p14="http://schemas.microsoft.com/office/powerpoint/2010/main" val="353346165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24.6|7"/>
</p:tagLst>
</file>

<file path=ppt/theme/theme1.xml><?xml version="1.0" encoding="utf-8"?>
<a:theme xmlns:a="http://schemas.openxmlformats.org/drawingml/2006/main" name="King's (advanced) 2">
  <a:themeElements>
    <a:clrScheme name="">
      <a:dk1>
        <a:srgbClr val="000000"/>
      </a:dk1>
      <a:lt1>
        <a:srgbClr val="D6F0F6"/>
      </a:lt1>
      <a:dk2>
        <a:srgbClr val="065981"/>
      </a:dk2>
      <a:lt2>
        <a:srgbClr val="FFFFFF"/>
      </a:lt2>
      <a:accent1>
        <a:srgbClr val="8088BF"/>
      </a:accent1>
      <a:accent2>
        <a:srgbClr val="D16EB4"/>
      </a:accent2>
      <a:accent3>
        <a:srgbClr val="E8F6FA"/>
      </a:accent3>
      <a:accent4>
        <a:srgbClr val="000000"/>
      </a:accent4>
      <a:accent5>
        <a:srgbClr val="C0C3DC"/>
      </a:accent5>
      <a:accent6>
        <a:srgbClr val="BD63A3"/>
      </a:accent6>
      <a:hlink>
        <a:srgbClr val="B3B8D9"/>
      </a:hlink>
      <a:folHlink>
        <a:srgbClr val="E3A8D2"/>
      </a:folHlink>
    </a:clrScheme>
    <a:fontScheme name="King's (advanced) 2">
      <a:majorFont>
        <a:latin typeface="Kings Caslon Display"/>
        <a:ea typeface=""/>
        <a:cs typeface=""/>
      </a:majorFont>
      <a:minorFont>
        <a:latin typeface="KingsBureauGrot FiveO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lnDef>
  </a:objectDefaults>
  <a:extraClrSchemeLst>
    <a:extraClrScheme>
      <a:clrScheme name="King's (advanced) 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ing's (advanced) 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ing's (advanced) 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ing's (advanced) 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ing's (advanced) 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ing's (advanced) 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ing's (advanced) 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8EE31ED79BA6469EC4F5043F97CC3C" ma:contentTypeVersion="15" ma:contentTypeDescription="Create a new document." ma:contentTypeScope="" ma:versionID="4252be7f147a73e125b22d445305078f">
  <xsd:schema xmlns:xsd="http://www.w3.org/2001/XMLSchema" xmlns:xs="http://www.w3.org/2001/XMLSchema" xmlns:p="http://schemas.microsoft.com/office/2006/metadata/properties" xmlns:ns2="11f9e19f-fdf0-4abb-b31f-6484746d2c7d" xmlns:ns3="4aaf35b1-80a8-48e7-9d03-c612add1997b" targetNamespace="http://schemas.microsoft.com/office/2006/metadata/properties" ma:root="true" ma:fieldsID="e144165dd606ccc03eaf9af32f019838" ns2:_="" ns3:_="">
    <xsd:import namespace="11f9e19f-fdf0-4abb-b31f-6484746d2c7d"/>
    <xsd:import namespace="4aaf35b1-80a8-48e7-9d03-c612add1997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f9e19f-fdf0-4abb-b31f-6484746d2c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731d7151-b795-48f9-9207-6285658e27a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aaf35b1-80a8-48e7-9d03-c612add1997b"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1b25959c-70d7-4b0a-859a-9780364272ba}" ma:internalName="TaxCatchAll" ma:showField="CatchAllData" ma:web="b2062587-493b-4e82-8d09-0536006ae3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11f9e19f-fdf0-4abb-b31f-6484746d2c7d">
      <Terms xmlns="http://schemas.microsoft.com/office/infopath/2007/PartnerControls"/>
    </lcf76f155ced4ddcb4097134ff3c332f>
    <TaxCatchAll xmlns="4aaf35b1-80a8-48e7-9d03-c612add1997b" xsi:nil="true"/>
  </documentManagement>
</p:properties>
</file>

<file path=customXml/itemProps1.xml><?xml version="1.0" encoding="utf-8"?>
<ds:datastoreItem xmlns:ds="http://schemas.openxmlformats.org/officeDocument/2006/customXml" ds:itemID="{1F5133CE-6350-41A4-A1F0-DCDFA7FEBF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f9e19f-fdf0-4abb-b31f-6484746d2c7d"/>
    <ds:schemaRef ds:uri="4aaf35b1-80a8-48e7-9d03-c612add199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2A99968-BD51-4190-8FFF-47294D00868B}">
  <ds:schemaRefs>
    <ds:schemaRef ds:uri="http://schemas.microsoft.com/sharepoint/v3/contenttype/forms"/>
  </ds:schemaRefs>
</ds:datastoreItem>
</file>

<file path=customXml/itemProps3.xml><?xml version="1.0" encoding="utf-8"?>
<ds:datastoreItem xmlns:ds="http://schemas.openxmlformats.org/officeDocument/2006/customXml" ds:itemID="{ECC4B820-0E07-40B6-A04A-09D6CDC78821}">
  <ds:schemaRefs>
    <ds:schemaRef ds:uri="http://schemas.microsoft.com/office/2006/documentManagement/types"/>
    <ds:schemaRef ds:uri="4aaf35b1-80a8-48e7-9d03-c612add1997b"/>
    <ds:schemaRef ds:uri="http://purl.org/dc/terms/"/>
    <ds:schemaRef ds:uri="http://schemas.microsoft.com/office/2006/metadata/properties"/>
    <ds:schemaRef ds:uri="http://purl.org/dc/dcmitype/"/>
    <ds:schemaRef ds:uri="http://www.w3.org/XML/1998/namespace"/>
    <ds:schemaRef ds:uri="http://purl.org/dc/elements/1.1/"/>
    <ds:schemaRef ds:uri="http://schemas.microsoft.com/office/infopath/2007/PartnerControls"/>
    <ds:schemaRef ds:uri="http://schemas.openxmlformats.org/package/2006/metadata/core-properties"/>
    <ds:schemaRef ds:uri="11f9e19f-fdf0-4abb-b31f-6484746d2c7d"/>
  </ds:schemaRefs>
</ds:datastoreItem>
</file>

<file path=docProps/app.xml><?xml version="1.0" encoding="utf-8"?>
<Properties xmlns="http://schemas.openxmlformats.org/officeDocument/2006/extended-properties" xmlns:vt="http://schemas.openxmlformats.org/officeDocument/2006/docPropsVTypes">
  <Template/>
  <TotalTime>9663</TotalTime>
  <Words>5214</Words>
  <Application>Microsoft Macintosh PowerPoint</Application>
  <PresentationFormat>Widescreen</PresentationFormat>
  <Paragraphs>835</Paragraphs>
  <Slides>32</Slides>
  <Notes>5</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32</vt:i4>
      </vt:variant>
    </vt:vector>
  </HeadingPairs>
  <TitlesOfParts>
    <vt:vector size="44" baseType="lpstr">
      <vt:lpstr>Arial</vt:lpstr>
      <vt:lpstr>Arial Black</vt:lpstr>
      <vt:lpstr>Arial Narrow</vt:lpstr>
      <vt:lpstr>Avenir Light</vt:lpstr>
      <vt:lpstr>Avenir Medium</vt:lpstr>
      <vt:lpstr>Calibri</vt:lpstr>
      <vt:lpstr>Kings Caslon Display</vt:lpstr>
      <vt:lpstr>KingsBureauGrot FiveOne</vt:lpstr>
      <vt:lpstr>Times New Roman</vt:lpstr>
      <vt:lpstr>Wingdings</vt:lpstr>
      <vt:lpstr>King's (advanced) 2</vt:lpstr>
      <vt:lpstr>Custom Design</vt:lpstr>
      <vt:lpstr>Better Treatments for Breathlessness in Palliative and End of Life Care</vt:lpstr>
      <vt:lpstr>DISCLOSURE​ </vt:lpstr>
      <vt:lpstr>Severe breathlessness in advanced illness</vt:lpstr>
      <vt:lpstr>BETTER-B Consortium &amp; Project</vt:lpstr>
      <vt:lpstr>WP1 Survey</vt:lpstr>
      <vt:lpstr>PowerPoint Presentation</vt:lpstr>
      <vt:lpstr>Methods (1)</vt:lpstr>
      <vt:lpstr>PowerPoint Presentation</vt:lpstr>
      <vt:lpstr>PowerPoint Presentation</vt:lpstr>
      <vt:lpstr>Methods (3)</vt:lpstr>
      <vt:lpstr>PowerPoint Presentation</vt:lpstr>
      <vt:lpstr>PowerPoint Presentation</vt:lpstr>
      <vt:lpstr>Respondent characteristics - 1</vt:lpstr>
      <vt:lpstr>Respondent characteristics - 2</vt:lpstr>
      <vt:lpstr>PowerPoint Presentation</vt:lpstr>
      <vt:lpstr>PowerPoint Presentation</vt:lpstr>
      <vt:lpstr>Results - non-pharmacological management (1) </vt:lpstr>
      <vt:lpstr>Results - non-pharmacological management (2) </vt:lpstr>
      <vt:lpstr>Results – non-pharmacological management (3)</vt:lpstr>
      <vt:lpstr>PowerPoint Presentation</vt:lpstr>
      <vt:lpstr>Results – pharmacological management (2)</vt:lpstr>
      <vt:lpstr>Results - prioritised treatment </vt:lpstr>
      <vt:lpstr>PowerPoint Presentation</vt:lpstr>
      <vt:lpstr>PowerPoint Presentation</vt:lpstr>
      <vt:lpstr> Results – use of a breathlessness score and knowledge of PC practice guidelines (2)</vt:lpstr>
      <vt:lpstr>PowerPoint Presentation</vt:lpstr>
      <vt:lpstr>Results - knowledge of guidelines and non-pharmacological management + breathlessness scoring</vt:lpstr>
      <vt:lpstr>PowerPoint Presentation</vt:lpstr>
      <vt:lpstr>Results - knowledge of guidelines and pharmacological management</vt:lpstr>
      <vt:lpstr>Conclusions</vt:lpstr>
      <vt:lpstr>Strengths and limitation </vt:lpstr>
      <vt:lpstr>Thank you to:</vt:lpstr>
    </vt:vector>
  </TitlesOfParts>
  <Company>KCL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King’s College London</dc:title>
  <dc:creator>reviewer 1</dc:creator>
  <dc:description>developed by Operandi Limited</dc:description>
  <cp:lastModifiedBy>nicksarson nicksarson</cp:lastModifiedBy>
  <cp:revision>479</cp:revision>
  <dcterms:created xsi:type="dcterms:W3CDTF">2007-11-26T14:49:58Z</dcterms:created>
  <dcterms:modified xsi:type="dcterms:W3CDTF">2023-12-11T18:31:33Z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0x0101004A8EE31ED79BA6469EC4F5043F97CC3C</vt:lpwstr>
  </property>
  <property fmtid="{D5CDD505-2E9C-101B-9397-08002B2CF9AE}" pid="3" name="MediaServiceImageTags">
    <vt:lpwstr/>
  </property>
</Properties>
</file>